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584" r:id="rId2"/>
    <p:sldId id="636" r:id="rId3"/>
    <p:sldId id="257" r:id="rId4"/>
    <p:sldId id="634" r:id="rId5"/>
    <p:sldId id="411" r:id="rId6"/>
    <p:sldId id="260" r:id="rId7"/>
    <p:sldId id="261" r:id="rId8"/>
    <p:sldId id="267" r:id="rId9"/>
    <p:sldId id="361" r:id="rId10"/>
    <p:sldId id="362" r:id="rId11"/>
    <p:sldId id="363" r:id="rId12"/>
    <p:sldId id="364" r:id="rId13"/>
    <p:sldId id="269" r:id="rId14"/>
    <p:sldId id="270" r:id="rId15"/>
    <p:sldId id="635" r:id="rId16"/>
    <p:sldId id="63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72" d="100"/>
          <a:sy n="72" d="100"/>
        </p:scale>
        <p:origin x="60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358126-4EAC-48C7-8161-D9484D5CD84E}" type="datetimeFigureOut">
              <a:t>10/1/2024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A9FFE-00B6-4A28-B47D-C5B082AE30DD}" type="slidenum">
              <a:t>‹#›</a:t>
            </a:fld>
            <a:endParaRPr lang="en-US"/>
          </a:p>
        </p:txBody>
      </p:sp>
    </p:spTree>
    <p:extLst>
      <p:ext uri="{BB962C8B-B14F-4D97-AF65-F5344CB8AC3E}">
        <p14:creationId xmlns:p14="http://schemas.microsoft.com/office/powerpoint/2010/main" val="3347124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B22379-482E-4C23-B817-F206E7B7C1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2465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Both individual and group counseling are effective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 Effective counseling interventions provide social support and training in practical problem-solving skills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 Training in problem-solving skills includes helping persons who smoke to recognize situations that increase their risk for smoking, develop coping skills to overcome common barriers to quitting, and develop a plan to quit. Basic information about smoking and successful quitting should be provided. Complementary practices that improve cessation rates include motivational interviewing, assessing readiness to change, and offering more intensive counseling or referrals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a:t>
            </a:r>
          </a:p>
          <a:p>
            <a:r>
              <a:rPr lang="en-US" sz="1200" b="0" i="0" kern="1200">
                <a:solidFill>
                  <a:schemeClr val="tx1"/>
                </a:solidFill>
                <a:effectLst/>
                <a:latin typeface="+mn-lt"/>
                <a:ea typeface="+mn-ea"/>
                <a:cs typeface="+mn-cs"/>
              </a:rPr>
              <a:t>There is a dose–response relationship between the intensity of counseling and cessation rates (that is, more or longer sessions improve cessation rates) (</a:t>
            </a:r>
            <a:r>
              <a:rPr lang="en-US" sz="1200" b="0" i="0" u="none" strike="noStrike" kern="1200">
                <a:solidFill>
                  <a:schemeClr val="tx1"/>
                </a:solidFill>
                <a:effectLst/>
                <a:latin typeface="+mn-lt"/>
                <a:ea typeface="+mn-ea"/>
                <a:cs typeface="+mn-cs"/>
              </a:rPr>
              <a:t>9</a:t>
            </a:r>
            <a:r>
              <a:rPr lang="en-US" sz="1200" b="0" i="0" kern="1200">
                <a:solidFill>
                  <a:schemeClr val="tx1"/>
                </a:solidFill>
                <a:effectLst/>
                <a:latin typeface="+mn-lt"/>
                <a:ea typeface="+mn-ea"/>
                <a:cs typeface="+mn-cs"/>
              </a:rPr>
              <a:t> </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Understanding that for many smokers it may take 30 or more quit attempts before being successful may assist with clinical expectations.</a:t>
            </a:r>
            <a:endParaRPr lang="en-US"/>
          </a:p>
        </p:txBody>
      </p:sp>
      <p:sp>
        <p:nvSpPr>
          <p:cNvPr id="4" name="Slide Number Placeholder 3"/>
          <p:cNvSpPr>
            <a:spLocks noGrp="1"/>
          </p:cNvSpPr>
          <p:nvPr>
            <p:ph type="sldNum" sz="quarter" idx="5"/>
          </p:nvPr>
        </p:nvSpPr>
        <p:spPr/>
        <p:txBody>
          <a:bodyPr/>
          <a:lstStyle/>
          <a:p>
            <a:fld id="{12D9CD6F-F686-4631-A8EB-B15F37D65F57}" type="slidenum">
              <a:rPr lang="en-US" smtClean="0"/>
              <a:t>4</a:t>
            </a:fld>
            <a:endParaRPr lang="en-US"/>
          </a:p>
        </p:txBody>
      </p:sp>
    </p:spTree>
    <p:extLst>
      <p:ext uri="{BB962C8B-B14F-4D97-AF65-F5344CB8AC3E}">
        <p14:creationId xmlns:p14="http://schemas.microsoft.com/office/powerpoint/2010/main" val="320450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to add information that it is for vaping in comments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D9CD6F-F686-4631-A8EB-B15F37D65F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9504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noRot="1" noChangeAspect="1"/>
          </p:cNvSpPr>
          <p:nvPr>
            <p:ph type="sldImg"/>
          </p:nvPr>
        </p:nvSpPr>
        <p:spPr>
          <a:xfrm>
            <a:off x="381000" y="685800"/>
            <a:ext cx="6096000" cy="3429000"/>
          </a:xfrm>
          <a:prstGeom prst="rect">
            <a:avLst/>
          </a:prstGeom>
        </p:spPr>
        <p:txBody>
          <a:bodyPr/>
          <a:lstStyle/>
          <a:p>
            <a:endParaRPr/>
          </a:p>
        </p:txBody>
      </p:sp>
      <p:sp>
        <p:nvSpPr>
          <p:cNvPr id="194" name="Shape 194"/>
          <p:cNvSpPr>
            <a:spLocks noGrp="1"/>
          </p:cNvSpPr>
          <p:nvPr>
            <p:ph type="body" sz="quarter" idx="1"/>
          </p:nvPr>
        </p:nvSpPr>
        <p:spPr>
          <a:prstGeom prst="rect">
            <a:avLst/>
          </a:prstGeom>
        </p:spPr>
        <p:txBody>
          <a:bodyPr/>
          <a:lstStyle/>
          <a:p>
            <a:r>
              <a:t>Previously 1800nobutts- will get redirected to Kickit CA telephone line</a:t>
            </a:r>
          </a:p>
          <a:p>
            <a:r>
              <a:t>English		800-300-8086</a:t>
            </a:r>
          </a:p>
          <a:p>
            <a:r>
              <a:t>Spanish	800-600-8191</a:t>
            </a:r>
          </a:p>
          <a:p>
            <a:r>
              <a:t>Cantonese </a:t>
            </a:r>
          </a:p>
          <a:p>
            <a:r>
              <a:t>&amp; Mandarin	800-838-8917</a:t>
            </a:r>
          </a:p>
          <a:p>
            <a:r>
              <a:t>Korean		800-556-5564</a:t>
            </a:r>
          </a:p>
          <a:p>
            <a:r>
              <a:t>Vietnamese	800-778-8440</a:t>
            </a:r>
          </a:p>
          <a:p>
            <a:endParaRPr/>
          </a:p>
          <a:p>
            <a:r>
              <a:t>Anyone who is a California resident can call the California Smokers’ Helpline or 1-800-NO-BUTTS… </a:t>
            </a:r>
          </a:p>
          <a:p>
            <a:r>
              <a:t>Calls into the nationwide quitline, or 1-800-QUIT-NOW, will be routed by state.  So if someone in CA call Quit Now, they are routed to us @ the CA Smokers’ Helpline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noRot="1" noChangeAspect="1"/>
          </p:cNvSpPr>
          <p:nvPr>
            <p:ph type="sldImg"/>
          </p:nvPr>
        </p:nvSpPr>
        <p:spPr>
          <a:xfrm>
            <a:off x="381000" y="685800"/>
            <a:ext cx="6096000" cy="3429000"/>
          </a:xfrm>
          <a:prstGeom prst="rect">
            <a:avLst/>
          </a:prstGeom>
        </p:spPr>
        <p:txBody>
          <a:bodyPr/>
          <a:lstStyle/>
          <a:p>
            <a:endParaRPr/>
          </a:p>
        </p:txBody>
      </p:sp>
      <p:sp>
        <p:nvSpPr>
          <p:cNvPr id="200" name="Shape 200"/>
          <p:cNvSpPr>
            <a:spLocks noGrp="1"/>
          </p:cNvSpPr>
          <p:nvPr>
            <p:ph type="body" sz="quarter" idx="1"/>
          </p:nvPr>
        </p:nvSpPr>
        <p:spPr>
          <a:prstGeom prst="rect">
            <a:avLst/>
          </a:prstGeom>
        </p:spPr>
        <p:txBody>
          <a:bodyPr/>
          <a:lstStyle/>
          <a:p>
            <a:r>
              <a:t>Proxy- those who want resources for people they know, example for a spouse who smokes connect them with resources to help them quit</a:t>
            </a:r>
          </a:p>
          <a:p>
            <a:endParaRPr/>
          </a:p>
          <a:p>
            <a:r>
              <a:t>Inclusive in our service we provide service in multiple languages, people who have medical insurance, different ranges of income, rural and urban populations, people with co-occuring behavior health conditions, and LGBTQ+ populations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b="0" dirty="0">
                <a:latin typeface="Arial" charset="0"/>
                <a:ea typeface="ＭＳ Ｐゴシック" pitchFamily="-112" charset="-128"/>
              </a:rPr>
              <a:t>When clients</a:t>
            </a:r>
            <a:r>
              <a:rPr lang="en-US" b="0" baseline="0" dirty="0">
                <a:latin typeface="Arial" charset="0"/>
                <a:ea typeface="ＭＳ Ｐゴシック" pitchFamily="-112" charset="-128"/>
              </a:rPr>
              <a:t> call the Helpline for the first time they will go through a brief intake. This is a 8-10 minute call where we determine the client’s needs and find out how we can be helpful.</a:t>
            </a:r>
            <a:endParaRPr lang="en-US" b="0" dirty="0">
              <a:latin typeface="Arial" charset="0"/>
              <a:ea typeface="ＭＳ Ｐゴシック" pitchFamily="-112" charset="-128"/>
            </a:endParaRPr>
          </a:p>
          <a:p>
            <a:pPr>
              <a:buFont typeface="Arial" pitchFamily="34" charset="0"/>
              <a:buChar char="•"/>
            </a:pPr>
            <a:r>
              <a:rPr lang="en-US" dirty="0">
                <a:latin typeface="Arial" charset="0"/>
                <a:ea typeface="ＭＳ Ｐゴシック" pitchFamily="-112" charset="-128"/>
              </a:rPr>
              <a:t> We then set up the</a:t>
            </a:r>
            <a:r>
              <a:rPr lang="en-US" baseline="0" dirty="0">
                <a:latin typeface="Arial" charset="0"/>
                <a:ea typeface="ＭＳ Ｐゴシック" pitchFamily="-112" charset="-128"/>
              </a:rPr>
              <a:t> </a:t>
            </a:r>
            <a:r>
              <a:rPr lang="en-US" dirty="0">
                <a:latin typeface="Arial" charset="0"/>
                <a:ea typeface="ＭＳ Ｐゴシック" pitchFamily="-112" charset="-128"/>
              </a:rPr>
              <a:t>first counseling call, which is the most comprehensive call and usually lasts about 25-30 minutes </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latin typeface="Arial" charset="0"/>
                <a:ea typeface="ＭＳ Ｐゴシック" pitchFamily="-112" charset="-128"/>
              </a:rPr>
              <a:t>In the call, the counselor strives to help the client b</a:t>
            </a:r>
            <a:r>
              <a:rPr lang="en-US" sz="1200" dirty="0">
                <a:latin typeface="Arial" charset="0"/>
                <a:ea typeface="ＭＳ Ｐゴシック" pitchFamily="-112" charset="-128"/>
              </a:rPr>
              <a:t>uild self-confidence, create an individualized plan and motivate them</a:t>
            </a:r>
            <a:r>
              <a:rPr lang="en-US" sz="1200" baseline="0" dirty="0">
                <a:latin typeface="Arial" charset="0"/>
                <a:ea typeface="ＭＳ Ｐゴシック" pitchFamily="-112" charset="-128"/>
              </a:rPr>
              <a:t> to make a </a:t>
            </a:r>
            <a:r>
              <a:rPr lang="en-US" sz="1200" dirty="0">
                <a:latin typeface="Arial" charset="0"/>
                <a:ea typeface="ＭＳ Ｐゴシック" pitchFamily="-112" charset="-128"/>
              </a:rPr>
              <a:t>quit attempt</a:t>
            </a:r>
            <a:r>
              <a:rPr lang="en-US" sz="1200" baseline="0" dirty="0">
                <a:latin typeface="Arial" charset="0"/>
                <a:ea typeface="ＭＳ Ｐゴシック" pitchFamily="-112" charset="-128"/>
              </a:rPr>
              <a:t> and set a quit date. </a:t>
            </a:r>
          </a:p>
          <a:p>
            <a:pPr>
              <a:buFont typeface="Arial" pitchFamily="34" charset="0"/>
              <a:buChar char="•"/>
            </a:pPr>
            <a:endParaRPr lang="en-US" dirty="0">
              <a:latin typeface="Arial" charset="0"/>
              <a:ea typeface="ＭＳ Ｐゴシック" pitchFamily="-112" charset="-128"/>
            </a:endParaRPr>
          </a:p>
          <a:p>
            <a:pPr>
              <a:buFont typeface="Arial" pitchFamily="34" charset="0"/>
              <a:buChar char="•"/>
            </a:pPr>
            <a:r>
              <a:rPr lang="en-US" dirty="0">
                <a:latin typeface="Arial" charset="0"/>
                <a:ea typeface="ＭＳ Ｐゴシック" pitchFamily="-112" charset="-128"/>
              </a:rPr>
              <a:t>After</a:t>
            </a:r>
            <a:r>
              <a:rPr lang="en-US" baseline="0" dirty="0">
                <a:latin typeface="Arial" charset="0"/>
                <a:ea typeface="ＭＳ Ｐゴシック" pitchFamily="-112" charset="-128"/>
              </a:rPr>
              <a:t> that initial counseling call, there are up to four </a:t>
            </a:r>
            <a:r>
              <a:rPr lang="en-US" dirty="0">
                <a:latin typeface="Arial" charset="0"/>
                <a:ea typeface="ＭＳ Ｐゴシック" pitchFamily="-112" charset="-128"/>
              </a:rPr>
              <a:t>follow-up calls.</a:t>
            </a:r>
            <a:endParaRPr lang="en-US" baseline="0" dirty="0">
              <a:latin typeface="Arial" charset="0"/>
              <a:ea typeface="ＭＳ Ｐゴシック" pitchFamily="-112" charset="-128"/>
            </a:endParaRPr>
          </a:p>
          <a:p>
            <a:pPr>
              <a:buFont typeface="Arial" pitchFamily="34" charset="0"/>
              <a:buChar char="•"/>
            </a:pPr>
            <a:endParaRPr lang="en-US" baseline="0" dirty="0">
              <a:latin typeface="Arial" charset="0"/>
              <a:ea typeface="ＭＳ Ｐゴシック" pitchFamily="-112" charset="-128"/>
            </a:endParaRPr>
          </a:p>
          <a:p>
            <a:pPr>
              <a:buFont typeface="Arial" pitchFamily="34" charset="0"/>
              <a:buChar char="•"/>
            </a:pPr>
            <a:r>
              <a:rPr lang="en-US" dirty="0">
                <a:latin typeface="Arial" charset="0"/>
                <a:ea typeface="ＭＳ Ｐゴシック" pitchFamily="-112" charset="-128"/>
              </a:rPr>
              <a:t>The</a:t>
            </a:r>
            <a:r>
              <a:rPr lang="en-US" baseline="0" dirty="0">
                <a:latin typeface="Arial" charset="0"/>
                <a:ea typeface="ＭＳ Ｐゴシック" pitchFamily="-112" charset="-128"/>
              </a:rPr>
              <a:t> </a:t>
            </a:r>
            <a:r>
              <a:rPr lang="en-US" dirty="0">
                <a:latin typeface="Arial" charset="0"/>
                <a:ea typeface="ＭＳ Ｐゴシック" pitchFamily="-112" charset="-128"/>
              </a:rPr>
              <a:t>follow-up calls are typically much shorter, about 5-10 minutes, during</a:t>
            </a:r>
            <a:r>
              <a:rPr lang="en-US" baseline="0" dirty="0">
                <a:latin typeface="Arial" charset="0"/>
                <a:ea typeface="ＭＳ Ｐゴシック" pitchFamily="-112" charset="-128"/>
              </a:rPr>
              <a:t> which</a:t>
            </a:r>
            <a:r>
              <a:rPr lang="en-US" dirty="0">
                <a:latin typeface="Arial" charset="0"/>
                <a:ea typeface="ＭＳ Ｐゴシック" pitchFamily="-112" charset="-128"/>
              </a:rPr>
              <a:t> the counselor strives to convey support and accountability and to help prevent the client from relapsing:</a:t>
            </a:r>
          </a:p>
          <a:p>
            <a:pPr lvl="1">
              <a:buFont typeface="Arial" pitchFamily="34" charset="0"/>
              <a:buChar char="•"/>
            </a:pPr>
            <a:r>
              <a:rPr lang="en-US" dirty="0">
                <a:latin typeface="Arial" charset="0"/>
                <a:ea typeface="ＭＳ Ｐゴシック" pitchFamily="-112" charset="-128"/>
              </a:rPr>
              <a:t>They do this by assessing the client’s motivation level (since this can fluctuate over time) and by</a:t>
            </a:r>
          </a:p>
          <a:p>
            <a:pPr lvl="1">
              <a:buFont typeface="Arial" pitchFamily="34" charset="0"/>
              <a:buChar char="•"/>
            </a:pPr>
            <a:r>
              <a:rPr lang="en-US" dirty="0">
                <a:latin typeface="Arial" charset="0"/>
                <a:ea typeface="ＭＳ Ｐゴシック" pitchFamily="-112" charset="-128"/>
              </a:rPr>
              <a:t>Evaluating how the client’s plan is working and determine if any adjustments are needed</a:t>
            </a:r>
          </a:p>
          <a:p>
            <a:pPr>
              <a:buFont typeface="Arial" pitchFamily="34" charset="0"/>
              <a:buChar char="•"/>
            </a:pPr>
            <a:endParaRPr lang="en-US" b="1" dirty="0"/>
          </a:p>
          <a:p>
            <a:endParaRPr lang="en-US" dirty="0"/>
          </a:p>
        </p:txBody>
      </p:sp>
      <p:sp>
        <p:nvSpPr>
          <p:cNvPr id="4" name="Slide Number Placeholder 3"/>
          <p:cNvSpPr>
            <a:spLocks noGrp="1"/>
          </p:cNvSpPr>
          <p:nvPr>
            <p:ph type="sldNum" sz="quarter" idx="10"/>
          </p:nvPr>
        </p:nvSpPr>
        <p:spPr/>
        <p:txBody>
          <a:bodyPr/>
          <a:lstStyle/>
          <a:p>
            <a:fld id="{5986FDAD-658F-44D1-A53B-6E6317BCB422}" type="slidenum">
              <a:rPr lang="en-US" smtClean="0"/>
              <a:t>9</a:t>
            </a:fld>
            <a:endParaRPr lang="en-US" dirty="0"/>
          </a:p>
        </p:txBody>
      </p:sp>
    </p:spTree>
    <p:extLst>
      <p:ext uri="{BB962C8B-B14F-4D97-AF65-F5344CB8AC3E}">
        <p14:creationId xmlns:p14="http://schemas.microsoft.com/office/powerpoint/2010/main" val="2279376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Relapse sensitive schedule, call day quit date, several days after quit date, 1 week; to decrease relapse</a:t>
            </a:r>
          </a:p>
        </p:txBody>
      </p:sp>
      <p:sp>
        <p:nvSpPr>
          <p:cNvPr id="4" name="Slide Number Placeholder 3"/>
          <p:cNvSpPr>
            <a:spLocks noGrp="1"/>
          </p:cNvSpPr>
          <p:nvPr>
            <p:ph type="sldNum" sz="quarter" idx="5"/>
          </p:nvPr>
        </p:nvSpPr>
        <p:spPr/>
        <p:txBody>
          <a:bodyPr/>
          <a:lstStyle/>
          <a:p>
            <a:fld id="{12D9CD6F-F686-4631-A8EB-B15F37D65F57}" type="slidenum">
              <a:rPr lang="en-US" smtClean="0"/>
              <a:t>12</a:t>
            </a:fld>
            <a:endParaRPr lang="en-US" dirty="0"/>
          </a:p>
        </p:txBody>
      </p:sp>
    </p:spTree>
    <p:extLst>
      <p:ext uri="{BB962C8B-B14F-4D97-AF65-F5344CB8AC3E}">
        <p14:creationId xmlns:p14="http://schemas.microsoft.com/office/powerpoint/2010/main" val="359664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a:spLocks noGrp="1" noRot="1" noChangeAspect="1"/>
          </p:cNvSpPr>
          <p:nvPr>
            <p:ph type="sldImg"/>
          </p:nvPr>
        </p:nvSpPr>
        <p:spPr>
          <a:xfrm>
            <a:off x="381000" y="685800"/>
            <a:ext cx="6096000" cy="3429000"/>
          </a:xfrm>
          <a:prstGeom prst="rect">
            <a:avLst/>
          </a:prstGeom>
        </p:spPr>
        <p:txBody>
          <a:bodyPr/>
          <a:lstStyle/>
          <a:p>
            <a:endParaRPr/>
          </a:p>
        </p:txBody>
      </p:sp>
      <p:sp>
        <p:nvSpPr>
          <p:cNvPr id="246" name="Shape 246"/>
          <p:cNvSpPr>
            <a:spLocks noGrp="1"/>
          </p:cNvSpPr>
          <p:nvPr>
            <p:ph type="body" sz="quarter" idx="1"/>
          </p:nvPr>
        </p:nvSpPr>
        <p:spPr>
          <a:prstGeom prst="rect">
            <a:avLst/>
          </a:prstGeom>
        </p:spPr>
        <p:txBody>
          <a:bodyPr/>
          <a:lstStyle/>
          <a:p>
            <a:r>
              <a:t>Limited giveaway… not everyone is eligible since they are specific funding sources</a:t>
            </a:r>
          </a:p>
          <a:p>
            <a:r>
              <a:t>Medi-cal</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sp>
        <p:nvSpPr>
          <p:cNvPr id="165" name="Title Text"/>
          <p:cNvSpPr txBox="1">
            <a:spLocks noGrp="1"/>
          </p:cNvSpPr>
          <p:nvPr>
            <p:ph type="title"/>
          </p:nvPr>
        </p:nvSpPr>
        <p:spPr>
          <a:xfrm>
            <a:off x="838200" y="365125"/>
            <a:ext cx="10515600" cy="1325563"/>
          </a:xfrm>
          <a:prstGeom prst="rect">
            <a:avLst/>
          </a:prstGeom>
        </p:spPr>
        <p:txBody>
          <a:bodyPr/>
          <a:lstStyle>
            <a:lvl1pPr>
              <a:defRPr>
                <a:latin typeface="Calibri Light"/>
                <a:ea typeface="Calibri Light"/>
                <a:cs typeface="Calibri Light"/>
                <a:sym typeface="Calibri Light"/>
              </a:defRPr>
            </a:lvl1pPr>
          </a:lstStyle>
          <a:p>
            <a:r>
              <a:t>Title Text</a:t>
            </a:r>
          </a:p>
        </p:txBody>
      </p:sp>
      <p:sp>
        <p:nvSpPr>
          <p:cNvPr id="166" name="Body Level One…"/>
          <p:cNvSpPr txBox="1">
            <a:spLocks noGrp="1"/>
          </p:cNvSpPr>
          <p:nvPr>
            <p:ph type="body" sz="half" idx="1"/>
          </p:nvPr>
        </p:nvSpPr>
        <p:spPr>
          <a:xfrm>
            <a:off x="838200" y="1825625"/>
            <a:ext cx="5181600" cy="4351338"/>
          </a:xfrm>
          <a:prstGeom prst="rect">
            <a:avLst/>
          </a:prstGeom>
        </p:spPr>
        <p:txBody>
          <a:bodyPr/>
          <a:lstStyle>
            <a:lvl1pPr marL="228600" indent="-228600">
              <a:buClrTx/>
              <a:buFont typeface="Arial"/>
              <a:buChar char="•"/>
              <a:defRPr sz="2800">
                <a:latin typeface="+mj-lt"/>
                <a:ea typeface="+mj-ea"/>
                <a:cs typeface="+mj-cs"/>
                <a:sym typeface="Calibri"/>
              </a:defRPr>
            </a:lvl1pPr>
            <a:lvl2pPr marL="723900" indent="-266700">
              <a:buClrTx/>
              <a:buFont typeface="Arial"/>
              <a:defRPr sz="2800">
                <a:latin typeface="+mj-lt"/>
                <a:ea typeface="+mj-ea"/>
                <a:cs typeface="+mj-cs"/>
                <a:sym typeface="Calibri"/>
              </a:defRPr>
            </a:lvl2pPr>
            <a:lvl3pPr marL="1234438" indent="-320038">
              <a:buClrTx/>
              <a:buFont typeface="Arial"/>
              <a:buChar char="•"/>
              <a:defRPr sz="2800">
                <a:latin typeface="+mj-lt"/>
                <a:ea typeface="+mj-ea"/>
                <a:cs typeface="+mj-cs"/>
                <a:sym typeface="Calibri"/>
              </a:defRPr>
            </a:lvl3pPr>
            <a:lvl4pPr marL="1727200" indent="-355600">
              <a:buClrTx/>
              <a:buFont typeface="Arial"/>
              <a:defRPr sz="2800">
                <a:latin typeface="+mj-lt"/>
                <a:ea typeface="+mj-ea"/>
                <a:cs typeface="+mj-cs"/>
                <a:sym typeface="Calibri"/>
              </a:defRPr>
            </a:lvl4pPr>
            <a:lvl5pPr marL="2184400" indent="-355600">
              <a:buClrTx/>
              <a:buFont typeface="Arial"/>
              <a:buChar char="•"/>
              <a:defRPr sz="2800">
                <a:latin typeface="+mj-lt"/>
                <a:ea typeface="+mj-ea"/>
                <a:cs typeface="+mj-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095181" y="6414762"/>
            <a:ext cx="258620" cy="248301"/>
          </a:xfrm>
          <a:prstGeom prst="rect">
            <a:avLst/>
          </a:prstGeom>
        </p:spPr>
        <p:txBody>
          <a:bodyPr/>
          <a:lstStyle>
            <a:lvl1pPr>
              <a:defRPr>
                <a:latin typeface="+mj-lt"/>
                <a:ea typeface="+mj-ea"/>
                <a:cs typeface="+mj-cs"/>
                <a:sym typeface="Calibri"/>
              </a:defRPr>
            </a:lvl1pPr>
          </a:lstStyle>
          <a:p>
            <a:fld id="{86CB4B4D-7CA3-9044-876B-883B54F8677D}" type="slidenum">
              <a:t>‹#›</a:t>
            </a:fld>
            <a:endParaRPr/>
          </a:p>
        </p:txBody>
      </p:sp>
    </p:spTree>
    <p:extLst>
      <p:ext uri="{BB962C8B-B14F-4D97-AF65-F5344CB8AC3E}">
        <p14:creationId xmlns:p14="http://schemas.microsoft.com/office/powerpoint/2010/main" val="186268144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10/1/2024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s://ucsd.co1.qualtrics.com/jfe/form/SV_1zWi8wHGyhTtDg2" TargetMode="External"/><Relationship Id="rId2" Type="http://schemas.openxmlformats.org/officeDocument/2006/relationships/hyperlink" Target="mailto:redi@health.ucsd.edu" TargetMode="Externa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ucsd.co1.qualtrics.com/jfe/form/SV_beJF2vrMYmmYJZ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aafp.org/dam/AAFP/documents/patient_care/tobacco/clinicians-presentation.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play.google.com/store/apps/details?id=com.kickitca" TargetMode="External"/><Relationship Id="rId2" Type="http://schemas.openxmlformats.org/officeDocument/2006/relationships/hyperlink" Target="https://www.kickitca.org/"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35331" y="1589701"/>
            <a:ext cx="7366321" cy="2823273"/>
          </a:xfrm>
        </p:spPr>
        <p:txBody>
          <a:bodyPr>
            <a:normAutofit/>
          </a:bodyPr>
          <a:lstStyle/>
          <a:p>
            <a:pPr algn="l">
              <a:spcBef>
                <a:spcPts val="1000"/>
              </a:spcBef>
            </a:pPr>
            <a:r>
              <a:rPr lang="en-US" sz="4000" dirty="0">
                <a:solidFill>
                  <a:srgbClr val="FF9E1B"/>
                </a:solidFill>
                <a:latin typeface="+mn-lt"/>
                <a:ea typeface="+mn-ea"/>
                <a:cs typeface="+mn-cs"/>
              </a:rPr>
              <a:t>Kick It California</a:t>
            </a:r>
            <a:br>
              <a:rPr lang="en-US" sz="4000" dirty="0">
                <a:solidFill>
                  <a:srgbClr val="FF9E1B"/>
                </a:solidFill>
                <a:latin typeface="+mn-lt"/>
                <a:ea typeface="+mn-ea"/>
                <a:cs typeface="+mn-cs"/>
              </a:rPr>
            </a:br>
            <a:r>
              <a:rPr lang="en-US" sz="4000" dirty="0">
                <a:solidFill>
                  <a:srgbClr val="FF9E1B"/>
                </a:solidFill>
                <a:latin typeface="+mn-lt"/>
                <a:ea typeface="+mn-ea"/>
                <a:cs typeface="+mn-cs"/>
              </a:rPr>
              <a:t>UCSD General Internal Medicine</a:t>
            </a:r>
            <a:br>
              <a:rPr lang="en-US" sz="4000" dirty="0">
                <a:solidFill>
                  <a:srgbClr val="FF9E1B"/>
                </a:solidFill>
                <a:latin typeface="+mn-lt"/>
                <a:ea typeface="+mn-ea"/>
                <a:cs typeface="+mn-cs"/>
              </a:rPr>
            </a:br>
            <a:r>
              <a:rPr lang="en-US" sz="4000" dirty="0">
                <a:solidFill>
                  <a:srgbClr val="FF9E1B"/>
                </a:solidFill>
                <a:latin typeface="+mn-lt"/>
                <a:ea typeface="+mn-ea"/>
                <a:cs typeface="+mn-cs"/>
              </a:rPr>
              <a:t>Meeting</a:t>
            </a:r>
            <a:br>
              <a:rPr lang="en-US" sz="4000" dirty="0">
                <a:solidFill>
                  <a:srgbClr val="FF9E1B"/>
                </a:solidFill>
                <a:latin typeface="+mn-lt"/>
                <a:ea typeface="+mn-ea"/>
                <a:cs typeface="+mn-cs"/>
              </a:rPr>
            </a:br>
            <a:r>
              <a:rPr lang="en-US" sz="4000" dirty="0">
                <a:solidFill>
                  <a:srgbClr val="FF9E1B"/>
                </a:solidFill>
                <a:latin typeface="Aptos"/>
                <a:ea typeface="+mn-ea"/>
                <a:cs typeface="+mn-cs"/>
              </a:rPr>
              <a:t>October 2, 2024</a:t>
            </a:r>
            <a:endParaRPr lang="en-US" dirty="0">
              <a:ea typeface="+mn-ea"/>
              <a:cs typeface="+mn-cs"/>
            </a:endParaRPr>
          </a:p>
        </p:txBody>
      </p:sp>
      <p:sp>
        <p:nvSpPr>
          <p:cNvPr id="4" name="Subtitle 2"/>
          <p:cNvSpPr txBox="1">
            <a:spLocks/>
          </p:cNvSpPr>
          <p:nvPr/>
        </p:nvSpPr>
        <p:spPr>
          <a:xfrm>
            <a:off x="608559" y="4901480"/>
            <a:ext cx="6278880" cy="1528354"/>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Presenter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Rina Edi, MD – Medical Director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Kick It California, Communications Department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rPr>
              <a:t>University of California, San Diego</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 name="Right Triangle 6">
            <a:extLst>
              <a:ext uri="{FF2B5EF4-FFF2-40B4-BE49-F238E27FC236}">
                <a16:creationId xmlns:a16="http://schemas.microsoft.com/office/drawing/2014/main" id="{A67D1B8B-B094-49EF-9BA8-D1BA2B6B45AC}"/>
              </a:ext>
            </a:extLst>
          </p:cNvPr>
          <p:cNvSpPr/>
          <p:nvPr/>
        </p:nvSpPr>
        <p:spPr>
          <a:xfrm flipH="1">
            <a:off x="8201130" y="2862366"/>
            <a:ext cx="3844721" cy="3844721"/>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ight Triangle 7">
            <a:extLst>
              <a:ext uri="{FF2B5EF4-FFF2-40B4-BE49-F238E27FC236}">
                <a16:creationId xmlns:a16="http://schemas.microsoft.com/office/drawing/2014/main" id="{B864D4E7-E556-4889-BA3F-1990E86CDCC3}"/>
              </a:ext>
            </a:extLst>
          </p:cNvPr>
          <p:cNvSpPr/>
          <p:nvPr/>
        </p:nvSpPr>
        <p:spPr>
          <a:xfrm rot="10800000" flipH="1">
            <a:off x="146151" y="149950"/>
            <a:ext cx="2059168" cy="1689871"/>
          </a:xfrm>
          <a:prstGeom prst="rtTriangle">
            <a:avLst/>
          </a:prstGeom>
          <a:solidFill>
            <a:srgbClr val="B9D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descr="Logo&#10;&#10;Description automatically generated">
            <a:extLst>
              <a:ext uri="{FF2B5EF4-FFF2-40B4-BE49-F238E27FC236}">
                <a16:creationId xmlns:a16="http://schemas.microsoft.com/office/drawing/2014/main" id="{A8B4ED92-56C9-4992-A413-AD2B782C9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59" y="2434638"/>
            <a:ext cx="3328740" cy="1658340"/>
          </a:xfrm>
          <a:prstGeom prst="rect">
            <a:avLst/>
          </a:prstGeom>
        </p:spPr>
      </p:pic>
      <p:cxnSp>
        <p:nvCxnSpPr>
          <p:cNvPr id="12" name="Straight Connector 11">
            <a:extLst>
              <a:ext uri="{FF2B5EF4-FFF2-40B4-BE49-F238E27FC236}">
                <a16:creationId xmlns:a16="http://schemas.microsoft.com/office/drawing/2014/main" id="{849DE66B-1DD3-4A5C-822C-52E0E79E2C6B}"/>
              </a:ext>
            </a:extLst>
          </p:cNvPr>
          <p:cNvCxnSpPr>
            <a:cxnSpLocks/>
          </p:cNvCxnSpPr>
          <p:nvPr/>
        </p:nvCxnSpPr>
        <p:spPr>
          <a:xfrm>
            <a:off x="4335331" y="2302968"/>
            <a:ext cx="0" cy="2003696"/>
          </a:xfrm>
          <a:prstGeom prst="line">
            <a:avLst/>
          </a:prstGeom>
          <a:ln>
            <a:solidFill>
              <a:srgbClr val="B9DAE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103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4430486" y="1676400"/>
            <a:ext cx="4267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buClr>
                <a:schemeClr val="accent1"/>
              </a:buClr>
              <a:buSzPct val="65000"/>
              <a:buFont typeface="Wingdings" panose="05000000000000000000" pitchFamily="2" charset="2"/>
              <a:buNone/>
            </a:pPr>
            <a:r>
              <a:rPr lang="en-US" altLang="en-US" dirty="0">
                <a:latin typeface="+mn-lt"/>
                <a:cs typeface="Arial" panose="020B0604020202020204" pitchFamily="34" charset="0"/>
              </a:rPr>
              <a:t>What’s in a Call?</a:t>
            </a:r>
          </a:p>
        </p:txBody>
      </p:sp>
      <p:pic>
        <p:nvPicPr>
          <p:cNvPr id="3" name="Picture 2"/>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67979" y="3097666"/>
            <a:ext cx="2143125" cy="2143125"/>
          </a:xfrm>
          <a:prstGeom prst="rect">
            <a:avLst/>
          </a:prstGeom>
        </p:spPr>
      </p:pic>
    </p:spTree>
    <p:extLst>
      <p:ext uri="{BB962C8B-B14F-4D97-AF65-F5344CB8AC3E}">
        <p14:creationId xmlns:p14="http://schemas.microsoft.com/office/powerpoint/2010/main" val="1408281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981200" y="152400"/>
            <a:ext cx="8229600" cy="838200"/>
          </a:xfrm>
        </p:spPr>
        <p:txBody>
          <a:bodyPr/>
          <a:lstStyle/>
          <a:p>
            <a:pPr algn="ctr" eaLnBrk="1" hangingPunct="1"/>
            <a:r>
              <a:rPr lang="en-US" altLang="en-US" sz="4000" dirty="0">
                <a:solidFill>
                  <a:schemeClr val="accent1"/>
                </a:solidFill>
                <a:latin typeface="+mn-lt"/>
              </a:rPr>
              <a:t>First Session</a:t>
            </a:r>
            <a:endParaRPr lang="en-US" altLang="en-US" sz="3400" dirty="0">
              <a:solidFill>
                <a:schemeClr val="accent1"/>
              </a:solidFill>
              <a:latin typeface="+mn-lt"/>
            </a:endParaRPr>
          </a:p>
        </p:txBody>
      </p:sp>
      <p:sp>
        <p:nvSpPr>
          <p:cNvPr id="782339" name="Rectangle 3"/>
          <p:cNvSpPr>
            <a:spLocks noGrp="1" noChangeArrowheads="1"/>
          </p:cNvSpPr>
          <p:nvPr>
            <p:ph idx="1"/>
          </p:nvPr>
        </p:nvSpPr>
        <p:spPr>
          <a:xfrm>
            <a:off x="1905000" y="1295400"/>
            <a:ext cx="4343400" cy="4953000"/>
          </a:xfrm>
        </p:spPr>
        <p:txBody>
          <a:bodyPr/>
          <a:lstStyle/>
          <a:p>
            <a:pPr>
              <a:buFont typeface="Arial"/>
              <a:buChar char="•"/>
              <a:defRPr/>
            </a:pPr>
            <a:r>
              <a:rPr lang="en-US" sz="3200" dirty="0">
                <a:cs typeface="Arial" pitchFamily="34" charset="0"/>
              </a:rPr>
              <a:t>Treatment overview &amp; rationale</a:t>
            </a:r>
          </a:p>
          <a:p>
            <a:pPr>
              <a:buFont typeface="Arial"/>
              <a:buChar char="•"/>
              <a:defRPr/>
            </a:pPr>
            <a:r>
              <a:rPr lang="en-US" sz="3200" dirty="0">
                <a:cs typeface="Arial" pitchFamily="34" charset="0"/>
              </a:rPr>
              <a:t>Motivation</a:t>
            </a:r>
          </a:p>
          <a:p>
            <a:pPr>
              <a:buFont typeface="Arial"/>
              <a:buChar char="•"/>
              <a:defRPr/>
            </a:pPr>
            <a:r>
              <a:rPr lang="en-US" sz="3200" dirty="0">
                <a:cs typeface="Arial" pitchFamily="34" charset="0"/>
              </a:rPr>
              <a:t>Health considerations</a:t>
            </a:r>
          </a:p>
          <a:p>
            <a:pPr>
              <a:buFont typeface="Arial"/>
              <a:buChar char="•"/>
              <a:defRPr/>
            </a:pPr>
            <a:r>
              <a:rPr lang="en-US" sz="3200" dirty="0">
                <a:cs typeface="Arial" pitchFamily="34" charset="0"/>
              </a:rPr>
              <a:t>Smoking &amp; quitting history</a:t>
            </a:r>
          </a:p>
          <a:p>
            <a:pPr>
              <a:buClr>
                <a:srgbClr val="FF9933"/>
              </a:buClr>
              <a:buFont typeface="Wingdings" pitchFamily="2" charset="2"/>
              <a:buChar char="Ø"/>
              <a:defRPr/>
            </a:pPr>
            <a:endParaRPr lang="en-US" sz="2900" dirty="0"/>
          </a:p>
        </p:txBody>
      </p:sp>
      <p:sp>
        <p:nvSpPr>
          <p:cNvPr id="782340" name="Rectangle 4"/>
          <p:cNvSpPr>
            <a:spLocks noChangeArrowheads="1"/>
          </p:cNvSpPr>
          <p:nvPr/>
        </p:nvSpPr>
        <p:spPr bwMode="auto">
          <a:xfrm>
            <a:off x="6324600" y="1295400"/>
            <a:ext cx="4191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r>
              <a:rPr lang="en-US" altLang="en-US" sz="3200" dirty="0">
                <a:latin typeface="+mn-lt"/>
                <a:cs typeface="Arial" panose="020B0604020202020204" pitchFamily="34" charset="0"/>
              </a:rPr>
              <a:t>Quitting methods</a:t>
            </a:r>
          </a:p>
          <a:p>
            <a:pPr eaLnBrk="1" hangingPunct="1"/>
            <a:r>
              <a:rPr lang="en-US" altLang="en-US" sz="3200" dirty="0">
                <a:latin typeface="+mn-lt"/>
                <a:cs typeface="Arial" panose="020B0604020202020204" pitchFamily="34" charset="0"/>
              </a:rPr>
              <a:t>Self-efficacy</a:t>
            </a:r>
          </a:p>
          <a:p>
            <a:pPr eaLnBrk="1" hangingPunct="1"/>
            <a:r>
              <a:rPr lang="en-US" altLang="en-US" sz="3200" dirty="0">
                <a:latin typeface="+mn-lt"/>
                <a:cs typeface="Arial" panose="020B0604020202020204" pitchFamily="34" charset="0"/>
              </a:rPr>
              <a:t>Self-image</a:t>
            </a:r>
          </a:p>
          <a:p>
            <a:pPr eaLnBrk="1" hangingPunct="1"/>
            <a:r>
              <a:rPr lang="en-US" altLang="en-US" sz="3200" dirty="0">
                <a:latin typeface="+mn-lt"/>
                <a:cs typeface="Arial" panose="020B0604020202020204" pitchFamily="34" charset="0"/>
              </a:rPr>
              <a:t>Planning</a:t>
            </a:r>
          </a:p>
          <a:p>
            <a:pPr eaLnBrk="1" hangingPunct="1"/>
            <a:r>
              <a:rPr lang="en-US" altLang="en-US" sz="3200" dirty="0">
                <a:latin typeface="+mn-lt"/>
                <a:cs typeface="Arial" panose="020B0604020202020204" pitchFamily="34" charset="0"/>
              </a:rPr>
              <a:t>Setting a quit date</a:t>
            </a:r>
          </a:p>
          <a:p>
            <a:pPr eaLnBrk="1" hangingPunct="1">
              <a:buClr>
                <a:schemeClr val="accent1"/>
              </a:buClr>
              <a:buSzPct val="65000"/>
              <a:buFont typeface="Wingdings" panose="05000000000000000000" pitchFamily="2" charset="2"/>
              <a:buNone/>
            </a:pPr>
            <a:endParaRPr lang="en-US" altLang="en-US" sz="3000" dirty="0">
              <a:latin typeface="Arial" panose="020B0604020202020204" pitchFamily="34" charset="0"/>
              <a:cs typeface="Arial" panose="020B0604020202020204" pitchFamily="34" charset="0"/>
            </a:endParaRPr>
          </a:p>
          <a:p>
            <a:pPr eaLnBrk="1" hangingPunct="1">
              <a:buClr>
                <a:srgbClr val="FF9933"/>
              </a:buClr>
              <a:buSzPct val="65000"/>
              <a:buFont typeface="Wingdings" panose="05000000000000000000" pitchFamily="2" charset="2"/>
              <a:buChar char="Ø"/>
            </a:pPr>
            <a:endParaRPr lang="en-US" altLang="en-US" sz="2300" dirty="0">
              <a:solidFill>
                <a:srgbClr val="5F5F5F"/>
              </a:solidFill>
              <a:latin typeface="Arial" panose="020B0604020202020204" pitchFamily="34" charset="0"/>
              <a:cs typeface="Arial" panose="020B0604020202020204" pitchFamily="34" charset="0"/>
            </a:endParaRPr>
          </a:p>
        </p:txBody>
      </p:sp>
      <p:sp>
        <p:nvSpPr>
          <p:cNvPr id="34821" name="Text Box 5"/>
          <p:cNvSpPr txBox="1">
            <a:spLocks noChangeArrowheads="1"/>
          </p:cNvSpPr>
          <p:nvPr/>
        </p:nvSpPr>
        <p:spPr bwMode="auto">
          <a:xfrm>
            <a:off x="587377" y="6400800"/>
            <a:ext cx="6477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buClr>
                <a:schemeClr val="accent1"/>
              </a:buClr>
              <a:buSzPct val="65000"/>
              <a:buFont typeface="Wingdings" panose="05000000000000000000" pitchFamily="2" charset="2"/>
              <a:buNone/>
            </a:pPr>
            <a:r>
              <a:rPr lang="en-US" altLang="en-US" sz="1200" dirty="0">
                <a:latin typeface="Arial" panose="020B0604020202020204" pitchFamily="34" charset="0"/>
                <a:cs typeface="Arial" panose="020B0604020202020204" pitchFamily="34" charset="0"/>
              </a:rPr>
              <a:t>Zhu S-H, Tedeschi GJ, Anderson CM, Pierce JP. </a:t>
            </a:r>
            <a:r>
              <a:rPr lang="en-US" altLang="en-US" sz="1200" i="1" dirty="0">
                <a:latin typeface="Arial" panose="020B0604020202020204" pitchFamily="34" charset="0"/>
                <a:cs typeface="Arial" panose="020B0604020202020204" pitchFamily="34" charset="0"/>
              </a:rPr>
              <a:t>J Couns Devel</a:t>
            </a:r>
            <a:r>
              <a:rPr lang="en-US" altLang="en-US" sz="1200" dirty="0">
                <a:latin typeface="Arial" panose="020B0604020202020204" pitchFamily="34" charset="0"/>
                <a:cs typeface="Arial" panose="020B0604020202020204" pitchFamily="34" charset="0"/>
              </a:rPr>
              <a:t>, 75;93-102.</a:t>
            </a:r>
          </a:p>
        </p:txBody>
      </p:sp>
    </p:spTree>
    <p:extLst>
      <p:ext uri="{BB962C8B-B14F-4D97-AF65-F5344CB8AC3E}">
        <p14:creationId xmlns:p14="http://schemas.microsoft.com/office/powerpoint/2010/main" val="24450514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82339">
                                            <p:txEl>
                                              <p:pRg st="0" end="0"/>
                                            </p:txEl>
                                          </p:spTgt>
                                        </p:tgtEl>
                                        <p:attrNameLst>
                                          <p:attrName>style.visibility</p:attrName>
                                        </p:attrNameLst>
                                      </p:cBhvr>
                                      <p:to>
                                        <p:strVal val="visible"/>
                                      </p:to>
                                    </p:set>
                                    <p:anim calcmode="lin" valueType="num">
                                      <p:cBhvr additive="base">
                                        <p:cTn id="7" dur="500" fill="hold"/>
                                        <p:tgtEl>
                                          <p:spTgt spid="782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23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2339">
                                            <p:txEl>
                                              <p:pRg st="1" end="1"/>
                                            </p:txEl>
                                          </p:spTgt>
                                        </p:tgtEl>
                                        <p:attrNameLst>
                                          <p:attrName>style.visibility</p:attrName>
                                        </p:attrNameLst>
                                      </p:cBhvr>
                                      <p:to>
                                        <p:strVal val="visible"/>
                                      </p:to>
                                    </p:set>
                                    <p:anim calcmode="lin" valueType="num">
                                      <p:cBhvr additive="base">
                                        <p:cTn id="11" dur="500" fill="hold"/>
                                        <p:tgtEl>
                                          <p:spTgt spid="78233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233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82339">
                                            <p:txEl>
                                              <p:pRg st="2" end="2"/>
                                            </p:txEl>
                                          </p:spTgt>
                                        </p:tgtEl>
                                        <p:attrNameLst>
                                          <p:attrName>style.visibility</p:attrName>
                                        </p:attrNameLst>
                                      </p:cBhvr>
                                      <p:to>
                                        <p:strVal val="visible"/>
                                      </p:to>
                                    </p:set>
                                    <p:anim calcmode="lin" valueType="num">
                                      <p:cBhvr additive="base">
                                        <p:cTn id="15" dur="500" fill="hold"/>
                                        <p:tgtEl>
                                          <p:spTgt spid="78233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233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82339">
                                            <p:txEl>
                                              <p:pRg st="3" end="3"/>
                                            </p:txEl>
                                          </p:spTgt>
                                        </p:tgtEl>
                                        <p:attrNameLst>
                                          <p:attrName>style.visibility</p:attrName>
                                        </p:attrNameLst>
                                      </p:cBhvr>
                                      <p:to>
                                        <p:strVal val="visible"/>
                                      </p:to>
                                    </p:set>
                                    <p:anim calcmode="lin" valueType="num">
                                      <p:cBhvr additive="base">
                                        <p:cTn id="19" dur="500" fill="hold"/>
                                        <p:tgtEl>
                                          <p:spTgt spid="7823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82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82340">
                                            <p:txEl>
                                              <p:pRg st="0" end="0"/>
                                            </p:txEl>
                                          </p:spTgt>
                                        </p:tgtEl>
                                        <p:attrNameLst>
                                          <p:attrName>style.visibility</p:attrName>
                                        </p:attrNameLst>
                                      </p:cBhvr>
                                      <p:to>
                                        <p:strVal val="visible"/>
                                      </p:to>
                                    </p:set>
                                    <p:anim calcmode="lin" valueType="num">
                                      <p:cBhvr additive="base">
                                        <p:cTn id="25" dur="500" fill="hold"/>
                                        <p:tgtEl>
                                          <p:spTgt spid="78234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82340">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82340">
                                            <p:txEl>
                                              <p:pRg st="1" end="1"/>
                                            </p:txEl>
                                          </p:spTgt>
                                        </p:tgtEl>
                                        <p:attrNameLst>
                                          <p:attrName>style.visibility</p:attrName>
                                        </p:attrNameLst>
                                      </p:cBhvr>
                                      <p:to>
                                        <p:strVal val="visible"/>
                                      </p:to>
                                    </p:set>
                                    <p:anim calcmode="lin" valueType="num">
                                      <p:cBhvr additive="base">
                                        <p:cTn id="29" dur="500" fill="hold"/>
                                        <p:tgtEl>
                                          <p:spTgt spid="782340">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82340">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82340">
                                            <p:txEl>
                                              <p:pRg st="2" end="2"/>
                                            </p:txEl>
                                          </p:spTgt>
                                        </p:tgtEl>
                                        <p:attrNameLst>
                                          <p:attrName>style.visibility</p:attrName>
                                        </p:attrNameLst>
                                      </p:cBhvr>
                                      <p:to>
                                        <p:strVal val="visible"/>
                                      </p:to>
                                    </p:set>
                                    <p:anim calcmode="lin" valueType="num">
                                      <p:cBhvr additive="base">
                                        <p:cTn id="33" dur="500" fill="hold"/>
                                        <p:tgtEl>
                                          <p:spTgt spid="782340">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82340">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82340">
                                            <p:txEl>
                                              <p:pRg st="3" end="3"/>
                                            </p:txEl>
                                          </p:spTgt>
                                        </p:tgtEl>
                                        <p:attrNameLst>
                                          <p:attrName>style.visibility</p:attrName>
                                        </p:attrNameLst>
                                      </p:cBhvr>
                                      <p:to>
                                        <p:strVal val="visible"/>
                                      </p:to>
                                    </p:set>
                                    <p:anim calcmode="lin" valueType="num">
                                      <p:cBhvr additive="base">
                                        <p:cTn id="37" dur="500" fill="hold"/>
                                        <p:tgtEl>
                                          <p:spTgt spid="78234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82340">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82340">
                                            <p:txEl>
                                              <p:pRg st="4" end="4"/>
                                            </p:txEl>
                                          </p:spTgt>
                                        </p:tgtEl>
                                        <p:attrNameLst>
                                          <p:attrName>style.visibility</p:attrName>
                                        </p:attrNameLst>
                                      </p:cBhvr>
                                      <p:to>
                                        <p:strVal val="visible"/>
                                      </p:to>
                                    </p:set>
                                    <p:anim calcmode="lin" valueType="num">
                                      <p:cBhvr additive="base">
                                        <p:cTn id="41" dur="500" fill="hold"/>
                                        <p:tgtEl>
                                          <p:spTgt spid="782340">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8234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905000" y="152400"/>
            <a:ext cx="8458200" cy="914400"/>
          </a:xfrm>
        </p:spPr>
        <p:txBody>
          <a:bodyPr>
            <a:normAutofit/>
          </a:bodyPr>
          <a:lstStyle/>
          <a:p>
            <a:pPr algn="ctr" eaLnBrk="1" hangingPunct="1"/>
            <a:r>
              <a:rPr lang="en-US" altLang="en-US" sz="4000" dirty="0">
                <a:solidFill>
                  <a:schemeClr val="accent1"/>
                </a:solidFill>
                <a:latin typeface="+mn-lt"/>
              </a:rPr>
              <a:t>Proactive Follow-up Sessions</a:t>
            </a:r>
            <a:endParaRPr lang="en-US" altLang="en-US" sz="3200" dirty="0">
              <a:solidFill>
                <a:schemeClr val="accent1"/>
              </a:solidFill>
              <a:latin typeface="+mn-lt"/>
            </a:endParaRPr>
          </a:p>
        </p:txBody>
      </p:sp>
      <p:sp>
        <p:nvSpPr>
          <p:cNvPr id="785411" name="Rectangle 3"/>
          <p:cNvSpPr>
            <a:spLocks noGrp="1" noChangeArrowheads="1"/>
          </p:cNvSpPr>
          <p:nvPr>
            <p:ph idx="1"/>
          </p:nvPr>
        </p:nvSpPr>
        <p:spPr>
          <a:xfrm>
            <a:off x="1905000" y="968830"/>
            <a:ext cx="4114800" cy="4271963"/>
          </a:xfrm>
        </p:spPr>
        <p:txBody>
          <a:bodyPr>
            <a:normAutofit/>
          </a:bodyPr>
          <a:lstStyle/>
          <a:p>
            <a:pPr>
              <a:buClr>
                <a:srgbClr val="FF9933"/>
              </a:buClr>
              <a:buFont typeface="Wingdings" pitchFamily="2" charset="2"/>
              <a:buChar char="Ø"/>
              <a:defRPr/>
            </a:pPr>
            <a:endParaRPr lang="en-US" sz="2300" dirty="0">
              <a:solidFill>
                <a:srgbClr val="5F5F5F"/>
              </a:solidFill>
            </a:endParaRPr>
          </a:p>
          <a:p>
            <a:pPr>
              <a:buFont typeface="Arial"/>
              <a:buChar char="•"/>
              <a:defRPr/>
            </a:pPr>
            <a:r>
              <a:rPr lang="en-US" sz="3200" dirty="0">
                <a:ea typeface="+mn-ea"/>
                <a:cs typeface="Arial" pitchFamily="34" charset="0"/>
              </a:rPr>
              <a:t>Quit status</a:t>
            </a:r>
          </a:p>
          <a:p>
            <a:pPr>
              <a:buFont typeface="Arial"/>
              <a:buChar char="•"/>
              <a:defRPr/>
            </a:pPr>
            <a:r>
              <a:rPr lang="en-US" sz="3200" dirty="0">
                <a:ea typeface="+mn-ea"/>
                <a:cs typeface="Arial" pitchFamily="34" charset="0"/>
              </a:rPr>
              <a:t>Withdrawal review</a:t>
            </a:r>
          </a:p>
          <a:p>
            <a:pPr>
              <a:buFont typeface="Arial"/>
              <a:buChar char="•"/>
              <a:defRPr/>
            </a:pPr>
            <a:r>
              <a:rPr lang="en-US" sz="3200" dirty="0">
                <a:ea typeface="+mn-ea"/>
                <a:cs typeface="Arial" pitchFamily="34" charset="0"/>
              </a:rPr>
              <a:t>Pharmacotherapy review</a:t>
            </a:r>
          </a:p>
          <a:p>
            <a:pPr>
              <a:buFont typeface="Arial"/>
              <a:buChar char="•"/>
              <a:defRPr/>
            </a:pPr>
            <a:r>
              <a:rPr lang="en-US" sz="3200" dirty="0">
                <a:ea typeface="+mn-ea"/>
                <a:cs typeface="Arial" pitchFamily="34" charset="0"/>
              </a:rPr>
              <a:t>Challenges &amp; smoking events</a:t>
            </a:r>
          </a:p>
          <a:p>
            <a:pPr>
              <a:buClr>
                <a:srgbClr val="FF9933"/>
              </a:buClr>
              <a:buFont typeface="Wingdings" pitchFamily="2" charset="2"/>
              <a:buChar char="Ø"/>
              <a:defRPr/>
            </a:pPr>
            <a:endParaRPr lang="en-US" dirty="0">
              <a:ea typeface="+mn-ea"/>
            </a:endParaRPr>
          </a:p>
        </p:txBody>
      </p:sp>
      <p:sp>
        <p:nvSpPr>
          <p:cNvPr id="785412" name="Rectangle 4"/>
          <p:cNvSpPr>
            <a:spLocks noChangeArrowheads="1"/>
          </p:cNvSpPr>
          <p:nvPr/>
        </p:nvSpPr>
        <p:spPr bwMode="auto">
          <a:xfrm>
            <a:off x="6836229" y="1436914"/>
            <a:ext cx="41148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r>
              <a:rPr lang="en-US" altLang="en-US" sz="3200" dirty="0">
                <a:latin typeface="+mn-lt"/>
                <a:cs typeface="Arial" panose="020B0604020202020204" pitchFamily="34" charset="0"/>
              </a:rPr>
              <a:t>Motivation</a:t>
            </a:r>
          </a:p>
          <a:p>
            <a:pPr eaLnBrk="1" hangingPunct="1"/>
            <a:r>
              <a:rPr lang="en-US" altLang="en-US" sz="3200" dirty="0">
                <a:latin typeface="+mn-lt"/>
                <a:cs typeface="Arial" panose="020B0604020202020204" pitchFamily="34" charset="0"/>
              </a:rPr>
              <a:t>Self-efficacy</a:t>
            </a:r>
          </a:p>
          <a:p>
            <a:pPr eaLnBrk="1" hangingPunct="1"/>
            <a:r>
              <a:rPr lang="en-US" altLang="en-US" sz="3200" dirty="0">
                <a:latin typeface="+mn-lt"/>
                <a:cs typeface="Arial" panose="020B0604020202020204" pitchFamily="34" charset="0"/>
              </a:rPr>
              <a:t>Support</a:t>
            </a:r>
          </a:p>
          <a:p>
            <a:pPr eaLnBrk="1" hangingPunct="1"/>
            <a:r>
              <a:rPr lang="en-US" altLang="en-US" sz="3200" dirty="0">
                <a:latin typeface="+mn-lt"/>
                <a:cs typeface="Arial" panose="020B0604020202020204" pitchFamily="34" charset="0"/>
              </a:rPr>
              <a:t>Planning for future</a:t>
            </a:r>
          </a:p>
          <a:p>
            <a:pPr eaLnBrk="1" hangingPunct="1"/>
            <a:r>
              <a:rPr lang="en-US" altLang="en-US" sz="3200" dirty="0">
                <a:latin typeface="+mn-lt"/>
                <a:cs typeface="Arial" panose="020B0604020202020204" pitchFamily="34" charset="0"/>
              </a:rPr>
              <a:t>Self-image</a:t>
            </a:r>
          </a:p>
          <a:p>
            <a:pPr eaLnBrk="1" hangingPunct="1">
              <a:buClr>
                <a:schemeClr val="accent1"/>
              </a:buClr>
              <a:buSzPct val="65000"/>
              <a:buFont typeface="Wingdings" panose="05000000000000000000" pitchFamily="2" charset="2"/>
              <a:buNone/>
            </a:pPr>
            <a:endParaRPr lang="en-US" altLang="en-US" sz="2400" dirty="0">
              <a:latin typeface="Arial" panose="020B0604020202020204" pitchFamily="34" charset="0"/>
              <a:cs typeface="Arial" panose="020B0604020202020204" pitchFamily="34" charset="0"/>
            </a:endParaRPr>
          </a:p>
          <a:p>
            <a:pPr eaLnBrk="1" hangingPunct="1">
              <a:buClr>
                <a:srgbClr val="FF9933"/>
              </a:buClr>
              <a:buSzPct val="65000"/>
              <a:buFont typeface="Wingdings" panose="05000000000000000000" pitchFamily="2" charset="2"/>
              <a:buChar char="Ø"/>
            </a:pPr>
            <a:endParaRPr lang="en-US" altLang="en-US" sz="2300" dirty="0">
              <a:solidFill>
                <a:srgbClr val="5F5F5F"/>
              </a:solidFill>
              <a:latin typeface="Arial" panose="020B0604020202020204" pitchFamily="34" charset="0"/>
              <a:cs typeface="Arial" panose="020B0604020202020204" pitchFamily="34" charset="0"/>
            </a:endParaRPr>
          </a:p>
        </p:txBody>
      </p:sp>
      <p:sp>
        <p:nvSpPr>
          <p:cNvPr id="37893" name="Text Box 5"/>
          <p:cNvSpPr txBox="1">
            <a:spLocks noChangeArrowheads="1"/>
          </p:cNvSpPr>
          <p:nvPr/>
        </p:nvSpPr>
        <p:spPr bwMode="auto">
          <a:xfrm>
            <a:off x="723900" y="6255205"/>
            <a:ext cx="6477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000">
                <a:solidFill>
                  <a:schemeClr val="tx1"/>
                </a:solidFill>
                <a:latin typeface="Gotham Condensed"/>
                <a:ea typeface="Gotham Bold"/>
                <a:cs typeface="Gotham Bold"/>
              </a:defRPr>
            </a:lvl1pPr>
            <a:lvl2pPr marL="742950" indent="-285750">
              <a:spcBef>
                <a:spcPct val="20000"/>
              </a:spcBef>
              <a:buFont typeface="Arial" panose="020B0604020202020204" pitchFamily="34" charset="0"/>
              <a:buChar char="–"/>
              <a:defRPr sz="2800">
                <a:solidFill>
                  <a:schemeClr val="tx1"/>
                </a:solidFill>
                <a:latin typeface="Gotham Condensed Light"/>
                <a:ea typeface="Gotham Light"/>
                <a:cs typeface="Gotham Light"/>
              </a:defRPr>
            </a:lvl2pPr>
            <a:lvl3pPr marL="1143000" indent="-228600">
              <a:spcBef>
                <a:spcPct val="20000"/>
              </a:spcBef>
              <a:buFont typeface="Arial" panose="020B0604020202020204" pitchFamily="34" charset="0"/>
              <a:buChar char="•"/>
              <a:defRPr sz="2400">
                <a:solidFill>
                  <a:schemeClr val="tx1"/>
                </a:solidFill>
                <a:latin typeface="Gotham Condensed Light"/>
                <a:ea typeface="Gotham Light"/>
                <a:cs typeface="Gotham Light"/>
              </a:defRPr>
            </a:lvl3pPr>
            <a:lvl4pPr marL="16002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4pPr>
            <a:lvl5pPr marL="2057400" indent="-228600">
              <a:spcBef>
                <a:spcPct val="20000"/>
              </a:spcBef>
              <a:buFont typeface="Arial" panose="020B0604020202020204" pitchFamily="34" charset="0"/>
              <a:buChar char="»"/>
              <a:defRPr sz="2000">
                <a:solidFill>
                  <a:schemeClr val="tx1"/>
                </a:solidFill>
                <a:latin typeface="Gotham Condensed Light"/>
                <a:ea typeface="Gotham Light"/>
                <a:cs typeface="Gotham Light"/>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otham Condensed Light"/>
                <a:ea typeface="Gotham Light"/>
                <a:cs typeface="Gotham Light"/>
              </a:defRPr>
            </a:lvl9pPr>
          </a:lstStyle>
          <a:p>
            <a:pPr eaLnBrk="1" hangingPunct="1">
              <a:buClr>
                <a:schemeClr val="accent1"/>
              </a:buClr>
              <a:buSzPct val="65000"/>
              <a:buFont typeface="Wingdings" panose="05000000000000000000" pitchFamily="2" charset="2"/>
              <a:buNone/>
            </a:pPr>
            <a:r>
              <a:rPr lang="en-US" altLang="en-US" sz="1200" dirty="0">
                <a:latin typeface="Arial" panose="020B0604020202020204" pitchFamily="34" charset="0"/>
                <a:cs typeface="Arial" panose="020B0604020202020204" pitchFamily="34" charset="0"/>
              </a:rPr>
              <a:t>Zhu S-H, Tedeschi GJ, Anderson CM, Pierce JP. </a:t>
            </a:r>
            <a:r>
              <a:rPr lang="en-US" altLang="en-US" sz="1200" i="1" dirty="0">
                <a:latin typeface="Arial" panose="020B0604020202020204" pitchFamily="34" charset="0"/>
                <a:cs typeface="Arial" panose="020B0604020202020204" pitchFamily="34" charset="0"/>
              </a:rPr>
              <a:t>J Couns Devel</a:t>
            </a:r>
            <a:r>
              <a:rPr lang="en-US" altLang="en-US" sz="1200" dirty="0">
                <a:latin typeface="Arial" panose="020B0604020202020204" pitchFamily="34" charset="0"/>
                <a:cs typeface="Arial" panose="020B0604020202020204" pitchFamily="34" charset="0"/>
              </a:rPr>
              <a:t> , 75;93-102.</a:t>
            </a:r>
          </a:p>
        </p:txBody>
      </p:sp>
    </p:spTree>
    <p:extLst>
      <p:ext uri="{BB962C8B-B14F-4D97-AF65-F5344CB8AC3E}">
        <p14:creationId xmlns:p14="http://schemas.microsoft.com/office/powerpoint/2010/main" val="4688675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85411">
                                            <p:txEl>
                                              <p:pRg st="1" end="1"/>
                                            </p:txEl>
                                          </p:spTgt>
                                        </p:tgtEl>
                                        <p:attrNameLst>
                                          <p:attrName>style.visibility</p:attrName>
                                        </p:attrNameLst>
                                      </p:cBhvr>
                                      <p:to>
                                        <p:strVal val="visible"/>
                                      </p:to>
                                    </p:set>
                                    <p:anim calcmode="lin" valueType="num">
                                      <p:cBhvr additive="base">
                                        <p:cTn id="7" dur="500" fill="hold"/>
                                        <p:tgtEl>
                                          <p:spTgt spid="7854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541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5411">
                                            <p:txEl>
                                              <p:pRg st="2" end="2"/>
                                            </p:txEl>
                                          </p:spTgt>
                                        </p:tgtEl>
                                        <p:attrNameLst>
                                          <p:attrName>style.visibility</p:attrName>
                                        </p:attrNameLst>
                                      </p:cBhvr>
                                      <p:to>
                                        <p:strVal val="visible"/>
                                      </p:to>
                                    </p:set>
                                    <p:anim calcmode="lin" valueType="num">
                                      <p:cBhvr additive="base">
                                        <p:cTn id="11" dur="500" fill="hold"/>
                                        <p:tgtEl>
                                          <p:spTgt spid="78541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5411">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85411">
                                            <p:txEl>
                                              <p:pRg st="3" end="3"/>
                                            </p:txEl>
                                          </p:spTgt>
                                        </p:tgtEl>
                                        <p:attrNameLst>
                                          <p:attrName>style.visibility</p:attrName>
                                        </p:attrNameLst>
                                      </p:cBhvr>
                                      <p:to>
                                        <p:strVal val="visible"/>
                                      </p:to>
                                    </p:set>
                                    <p:anim calcmode="lin" valueType="num">
                                      <p:cBhvr additive="base">
                                        <p:cTn id="15" dur="500" fill="hold"/>
                                        <p:tgtEl>
                                          <p:spTgt spid="785411">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5411">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85411">
                                            <p:txEl>
                                              <p:pRg st="4" end="4"/>
                                            </p:txEl>
                                          </p:spTgt>
                                        </p:tgtEl>
                                        <p:attrNameLst>
                                          <p:attrName>style.visibility</p:attrName>
                                        </p:attrNameLst>
                                      </p:cBhvr>
                                      <p:to>
                                        <p:strVal val="visible"/>
                                      </p:to>
                                    </p:set>
                                    <p:anim calcmode="lin" valueType="num">
                                      <p:cBhvr additive="base">
                                        <p:cTn id="19" dur="500" fill="hold"/>
                                        <p:tgtEl>
                                          <p:spTgt spid="78541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854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85412">
                                            <p:txEl>
                                              <p:pRg st="0" end="0"/>
                                            </p:txEl>
                                          </p:spTgt>
                                        </p:tgtEl>
                                        <p:attrNameLst>
                                          <p:attrName>style.visibility</p:attrName>
                                        </p:attrNameLst>
                                      </p:cBhvr>
                                      <p:to>
                                        <p:strVal val="visible"/>
                                      </p:to>
                                    </p:set>
                                    <p:anim calcmode="lin" valueType="num">
                                      <p:cBhvr additive="base">
                                        <p:cTn id="25" dur="500" fill="hold"/>
                                        <p:tgtEl>
                                          <p:spTgt spid="7854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85412">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85412">
                                            <p:txEl>
                                              <p:pRg st="1" end="1"/>
                                            </p:txEl>
                                          </p:spTgt>
                                        </p:tgtEl>
                                        <p:attrNameLst>
                                          <p:attrName>style.visibility</p:attrName>
                                        </p:attrNameLst>
                                      </p:cBhvr>
                                      <p:to>
                                        <p:strVal val="visible"/>
                                      </p:to>
                                    </p:set>
                                    <p:anim calcmode="lin" valueType="num">
                                      <p:cBhvr additive="base">
                                        <p:cTn id="29" dur="500" fill="hold"/>
                                        <p:tgtEl>
                                          <p:spTgt spid="785412">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85412">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85412">
                                            <p:txEl>
                                              <p:pRg st="2" end="2"/>
                                            </p:txEl>
                                          </p:spTgt>
                                        </p:tgtEl>
                                        <p:attrNameLst>
                                          <p:attrName>style.visibility</p:attrName>
                                        </p:attrNameLst>
                                      </p:cBhvr>
                                      <p:to>
                                        <p:strVal val="visible"/>
                                      </p:to>
                                    </p:set>
                                    <p:anim calcmode="lin" valueType="num">
                                      <p:cBhvr additive="base">
                                        <p:cTn id="33" dur="500" fill="hold"/>
                                        <p:tgtEl>
                                          <p:spTgt spid="785412">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85412">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85412">
                                            <p:txEl>
                                              <p:pRg st="3" end="3"/>
                                            </p:txEl>
                                          </p:spTgt>
                                        </p:tgtEl>
                                        <p:attrNameLst>
                                          <p:attrName>style.visibility</p:attrName>
                                        </p:attrNameLst>
                                      </p:cBhvr>
                                      <p:to>
                                        <p:strVal val="visible"/>
                                      </p:to>
                                    </p:set>
                                    <p:anim calcmode="lin" valueType="num">
                                      <p:cBhvr additive="base">
                                        <p:cTn id="37" dur="500" fill="hold"/>
                                        <p:tgtEl>
                                          <p:spTgt spid="785412">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85412">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85412">
                                            <p:txEl>
                                              <p:pRg st="4" end="4"/>
                                            </p:txEl>
                                          </p:spTgt>
                                        </p:tgtEl>
                                        <p:attrNameLst>
                                          <p:attrName>style.visibility</p:attrName>
                                        </p:attrNameLst>
                                      </p:cBhvr>
                                      <p:to>
                                        <p:strVal val="visible"/>
                                      </p:to>
                                    </p:set>
                                    <p:anim calcmode="lin" valueType="num">
                                      <p:cBhvr additive="base">
                                        <p:cTn id="41" dur="500" fill="hold"/>
                                        <p:tgtEl>
                                          <p:spTgt spid="785412">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8541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1"/>
          <p:cNvSpPr txBox="1">
            <a:spLocks noGrp="1"/>
          </p:cNvSpPr>
          <p:nvPr>
            <p:ph type="title"/>
          </p:nvPr>
        </p:nvSpPr>
        <p:spPr>
          <a:xfrm>
            <a:off x="933450" y="455528"/>
            <a:ext cx="9277350" cy="1203772"/>
          </a:xfrm>
          <a:prstGeom prst="rect">
            <a:avLst/>
          </a:prstGeom>
        </p:spPr>
        <p:txBody>
          <a:bodyPr/>
          <a:lstStyle/>
          <a:p>
            <a:pPr>
              <a:lnSpc>
                <a:spcPct val="100000"/>
              </a:lnSpc>
              <a:defRPr sz="3300"/>
            </a:pPr>
            <a:r>
              <a:t>Nicotine Patches</a:t>
            </a:r>
            <a:br/>
            <a:r>
              <a:rPr sz="1600"/>
              <a:t>FREE, 2-week starter kits delivered to home</a:t>
            </a:r>
            <a:br>
              <a:rPr sz="1600"/>
            </a:br>
            <a:endParaRPr sz="1600"/>
          </a:p>
        </p:txBody>
      </p:sp>
      <p:pic>
        <p:nvPicPr>
          <p:cNvPr id="241" name="Picture 2" descr="Picture 2"/>
          <p:cNvPicPr>
            <a:picLocks noChangeAspect="1"/>
          </p:cNvPicPr>
          <p:nvPr/>
        </p:nvPicPr>
        <p:blipFill>
          <a:blip r:embed="rId3"/>
          <a:stretch>
            <a:fillRect/>
          </a:stretch>
        </p:blipFill>
        <p:spPr>
          <a:xfrm>
            <a:off x="7594496" y="2584200"/>
            <a:ext cx="2870855" cy="1232127"/>
          </a:xfrm>
          <a:prstGeom prst="rect">
            <a:avLst/>
          </a:prstGeom>
          <a:ln w="12700">
            <a:miter lim="400000"/>
          </a:ln>
        </p:spPr>
      </p:pic>
      <p:pic>
        <p:nvPicPr>
          <p:cNvPr id="242" name="Picture 10" descr="Picture 10"/>
          <p:cNvPicPr>
            <a:picLocks noChangeAspect="1"/>
          </p:cNvPicPr>
          <p:nvPr/>
        </p:nvPicPr>
        <p:blipFill>
          <a:blip r:embed="rId4"/>
          <a:stretch>
            <a:fillRect/>
          </a:stretch>
        </p:blipFill>
        <p:spPr>
          <a:xfrm>
            <a:off x="7341864" y="3666175"/>
            <a:ext cx="1688062" cy="1688063"/>
          </a:xfrm>
          <a:prstGeom prst="rect">
            <a:avLst/>
          </a:prstGeom>
          <a:ln w="12700">
            <a:miter lim="400000"/>
          </a:ln>
        </p:spPr>
      </p:pic>
      <p:pic>
        <p:nvPicPr>
          <p:cNvPr id="243" name="Picture 16" descr="Picture 16"/>
          <p:cNvPicPr>
            <a:picLocks noChangeAspect="1"/>
          </p:cNvPicPr>
          <p:nvPr/>
        </p:nvPicPr>
        <p:blipFill>
          <a:blip r:embed="rId5"/>
          <a:stretch>
            <a:fillRect/>
          </a:stretch>
        </p:blipFill>
        <p:spPr>
          <a:xfrm>
            <a:off x="8942137" y="4049855"/>
            <a:ext cx="1523214" cy="920701"/>
          </a:xfrm>
          <a:prstGeom prst="rect">
            <a:avLst/>
          </a:prstGeom>
          <a:ln w="12700">
            <a:miter lim="400000"/>
          </a:ln>
        </p:spPr>
      </p:pic>
      <p:sp>
        <p:nvSpPr>
          <p:cNvPr id="244" name="Content Placeholder 2"/>
          <p:cNvSpPr txBox="1"/>
          <p:nvPr/>
        </p:nvSpPr>
        <p:spPr>
          <a:xfrm>
            <a:off x="1253085" y="2351201"/>
            <a:ext cx="5058507" cy="28983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457200" indent="-457200">
              <a:spcBef>
                <a:spcPts val="900"/>
              </a:spcBef>
              <a:buClr>
                <a:srgbClr val="1395D9"/>
              </a:buClr>
              <a:buSzPct val="100000"/>
              <a:buChar char="▪"/>
              <a:defRPr sz="3000">
                <a:latin typeface="Arial"/>
                <a:ea typeface="Arial"/>
                <a:cs typeface="Arial"/>
                <a:sym typeface="Arial"/>
              </a:defRPr>
            </a:pPr>
            <a:r>
              <a:t>Pregnant smokers</a:t>
            </a:r>
          </a:p>
          <a:p>
            <a:pPr marL="457200" indent="-457200">
              <a:spcBef>
                <a:spcPts val="900"/>
              </a:spcBef>
              <a:buClr>
                <a:srgbClr val="1395D9"/>
              </a:buClr>
              <a:buSzPct val="100000"/>
              <a:buChar char="▪"/>
              <a:defRPr sz="3000">
                <a:latin typeface="Arial"/>
                <a:ea typeface="Arial"/>
                <a:cs typeface="Arial"/>
                <a:sym typeface="Arial"/>
              </a:defRPr>
            </a:pPr>
            <a:r>
              <a:t>Smokers with children 0-5 in home</a:t>
            </a:r>
            <a:endParaRPr sz="2200"/>
          </a:p>
          <a:p>
            <a:pPr marL="457200" indent="-457200">
              <a:spcBef>
                <a:spcPts val="900"/>
              </a:spcBef>
              <a:buClr>
                <a:srgbClr val="1395D9"/>
              </a:buClr>
              <a:buSzPct val="100000"/>
              <a:buChar char="▪"/>
              <a:defRPr sz="3000">
                <a:latin typeface="Arial"/>
                <a:ea typeface="Arial"/>
                <a:cs typeface="Arial"/>
                <a:sym typeface="Arial"/>
              </a:defRPr>
            </a:pPr>
            <a:r>
              <a:t>Asian language smokers: Korean, Vietnamese, Cantonese &amp; Mandarin</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 name="Content Placeholder 4" descr="Content Placeholder 4"/>
          <p:cNvPicPr>
            <a:picLocks noChangeAspect="1"/>
          </p:cNvPicPr>
          <p:nvPr/>
        </p:nvPicPr>
        <p:blipFill>
          <a:blip r:embed="rId2"/>
          <a:stretch>
            <a:fillRect/>
          </a:stretch>
        </p:blipFill>
        <p:spPr>
          <a:xfrm>
            <a:off x="241300" y="2109796"/>
            <a:ext cx="11950700" cy="4601024"/>
          </a:xfrm>
          <a:prstGeom prst="rect">
            <a:avLst/>
          </a:prstGeom>
          <a:ln w="12700">
            <a:miter lim="400000"/>
          </a:ln>
        </p:spPr>
      </p:pic>
      <p:pic>
        <p:nvPicPr>
          <p:cNvPr id="249" name="Picture 8" descr="Picture 8"/>
          <p:cNvPicPr>
            <a:picLocks noChangeAspect="1"/>
          </p:cNvPicPr>
          <p:nvPr/>
        </p:nvPicPr>
        <p:blipFill>
          <a:blip r:embed="rId3"/>
          <a:stretch>
            <a:fillRect/>
          </a:stretch>
        </p:blipFill>
        <p:spPr>
          <a:xfrm>
            <a:off x="453482" y="346261"/>
            <a:ext cx="11143786" cy="1884561"/>
          </a:xfrm>
          <a:prstGeom prst="rect">
            <a:avLst/>
          </a:prstGeom>
          <a:ln w="12700">
            <a:miter lim="400000"/>
          </a:ln>
        </p:spPr>
      </p:pic>
      <p:pic>
        <p:nvPicPr>
          <p:cNvPr id="2" name="Picture 1" descr="A screenshot of a mobile app&#10;&#10;Description automatically generated">
            <a:extLst>
              <a:ext uri="{FF2B5EF4-FFF2-40B4-BE49-F238E27FC236}">
                <a16:creationId xmlns:a16="http://schemas.microsoft.com/office/drawing/2014/main" id="{20448C70-FE63-1D95-390C-2565256F0A17}"/>
              </a:ext>
            </a:extLst>
          </p:cNvPr>
          <p:cNvPicPr>
            <a:picLocks noChangeAspect="1"/>
          </p:cNvPicPr>
          <p:nvPr/>
        </p:nvPicPr>
        <p:blipFill>
          <a:blip r:embed="rId4"/>
          <a:stretch>
            <a:fillRect/>
          </a:stretch>
        </p:blipFill>
        <p:spPr>
          <a:xfrm>
            <a:off x="0" y="0"/>
            <a:ext cx="12192000" cy="6858000"/>
          </a:xfrm>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101560-6E61-8F43-9317-AA8C6BDC5D75}"/>
              </a:ext>
            </a:extLst>
          </p:cNvPr>
          <p:cNvPicPr>
            <a:picLocks noChangeAspect="1"/>
          </p:cNvPicPr>
          <p:nvPr/>
        </p:nvPicPr>
        <p:blipFill>
          <a:blip r:embed="rId2"/>
          <a:stretch>
            <a:fillRect/>
          </a:stretch>
        </p:blipFill>
        <p:spPr>
          <a:xfrm>
            <a:off x="2915730" y="180505"/>
            <a:ext cx="4771134" cy="6230013"/>
          </a:xfrm>
          <a:prstGeom prst="rect">
            <a:avLst/>
          </a:prstGeom>
        </p:spPr>
      </p:pic>
    </p:spTree>
    <p:extLst>
      <p:ext uri="{BB962C8B-B14F-4D97-AF65-F5344CB8AC3E}">
        <p14:creationId xmlns:p14="http://schemas.microsoft.com/office/powerpoint/2010/main" val="368349631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93C50-4ECF-276A-9673-6501F6477894}"/>
              </a:ext>
            </a:extLst>
          </p:cNvPr>
          <p:cNvSpPr>
            <a:spLocks noGrp="1"/>
          </p:cNvSpPr>
          <p:nvPr>
            <p:ph type="title"/>
          </p:nvPr>
        </p:nvSpPr>
        <p:spPr/>
        <p:txBody>
          <a:bodyPr/>
          <a:lstStyle/>
          <a:p>
            <a:r>
              <a:rPr lang="en-US" dirty="0"/>
              <a:t>Thank you!</a:t>
            </a:r>
            <a:br>
              <a:rPr lang="en-US" dirty="0"/>
            </a:br>
            <a:endParaRPr lang="en-US" dirty="0"/>
          </a:p>
        </p:txBody>
      </p:sp>
      <p:sp>
        <p:nvSpPr>
          <p:cNvPr id="3" name="Text Placeholder 2">
            <a:extLst>
              <a:ext uri="{FF2B5EF4-FFF2-40B4-BE49-F238E27FC236}">
                <a16:creationId xmlns:a16="http://schemas.microsoft.com/office/drawing/2014/main" id="{C90F4DE6-00B6-C978-B1ED-1726DF15ABAA}"/>
              </a:ext>
            </a:extLst>
          </p:cNvPr>
          <p:cNvSpPr>
            <a:spLocks noGrp="1"/>
          </p:cNvSpPr>
          <p:nvPr>
            <p:ph type="body" sz="half" idx="1"/>
          </p:nvPr>
        </p:nvSpPr>
        <p:spPr>
          <a:xfrm>
            <a:off x="838200" y="1825625"/>
            <a:ext cx="10691446" cy="4351338"/>
          </a:xfrm>
        </p:spPr>
        <p:txBody>
          <a:bodyPr vert="horz" lIns="91440" tIns="45720" rIns="91440" bIns="45720" rtlCol="0" anchor="t">
            <a:normAutofit/>
          </a:bodyPr>
          <a:lstStyle/>
          <a:p>
            <a:r>
              <a:rPr lang="en-US" dirty="0">
                <a:solidFill>
                  <a:srgbClr val="32363A"/>
                </a:solidFill>
                <a:ea typeface="+mj-lt"/>
                <a:cs typeface="+mj-lt"/>
              </a:rPr>
              <a:t>Contact: </a:t>
            </a:r>
            <a:r>
              <a:rPr lang="en-US" dirty="0">
                <a:solidFill>
                  <a:srgbClr val="32363A"/>
                </a:solidFill>
                <a:ea typeface="+mj-lt"/>
                <a:cs typeface="+mj-lt"/>
                <a:hlinkClick r:id="rId2"/>
              </a:rPr>
              <a:t>redi@health.ucsd.edu</a:t>
            </a:r>
            <a:endParaRPr lang="en-US" dirty="0">
              <a:solidFill>
                <a:srgbClr val="32363A"/>
              </a:solidFill>
              <a:ea typeface="+mj-lt"/>
              <a:cs typeface="+mj-lt"/>
            </a:endParaRPr>
          </a:p>
          <a:p>
            <a:r>
              <a:rPr lang="en-US" b="0" i="0" dirty="0">
                <a:solidFill>
                  <a:srgbClr val="32363A"/>
                </a:solidFill>
                <a:effectLst/>
                <a:latin typeface="72"/>
                <a:hlinkClick r:id="rId3"/>
              </a:rPr>
              <a:t>https://ucsd.co1.qualtrics.com/jfe/form/SV_1zWi8wHGyhTtDg2</a:t>
            </a:r>
            <a:endParaRPr lang="en-US" b="0" i="0" dirty="0">
              <a:solidFill>
                <a:srgbClr val="32363A"/>
              </a:solidFill>
              <a:effectLst/>
              <a:latin typeface="72"/>
              <a:ea typeface="+mj-lt"/>
              <a:cs typeface="+mj-lt"/>
            </a:endParaRPr>
          </a:p>
          <a:p>
            <a:endParaRPr lang="en-US" dirty="0">
              <a:solidFill>
                <a:srgbClr val="32363A"/>
              </a:solidFill>
              <a:ea typeface="+mj-lt"/>
              <a:cs typeface="+mj-lt"/>
            </a:endParaRPr>
          </a:p>
          <a:p>
            <a:endParaRPr lang="en-US" dirty="0">
              <a:solidFill>
                <a:srgbClr val="32363A"/>
              </a:solidFill>
            </a:endParaRPr>
          </a:p>
          <a:p>
            <a:endParaRPr lang="en-US" dirty="0">
              <a:solidFill>
                <a:srgbClr val="32363A"/>
              </a:solidFill>
            </a:endParaRPr>
          </a:p>
        </p:txBody>
      </p:sp>
      <p:pic>
        <p:nvPicPr>
          <p:cNvPr id="6" name="Picture 5">
            <a:extLst>
              <a:ext uri="{FF2B5EF4-FFF2-40B4-BE49-F238E27FC236}">
                <a16:creationId xmlns:a16="http://schemas.microsoft.com/office/drawing/2014/main" id="{82F33F4F-A9EC-82D6-394C-5C587E8BFB3E}"/>
              </a:ext>
            </a:extLst>
          </p:cNvPr>
          <p:cNvPicPr>
            <a:picLocks noChangeAspect="1"/>
          </p:cNvPicPr>
          <p:nvPr/>
        </p:nvPicPr>
        <p:blipFill>
          <a:blip r:embed="rId4"/>
          <a:stretch>
            <a:fillRect/>
          </a:stretch>
        </p:blipFill>
        <p:spPr>
          <a:xfrm>
            <a:off x="4694211" y="3234197"/>
            <a:ext cx="2353003" cy="2324424"/>
          </a:xfrm>
          <a:prstGeom prst="rect">
            <a:avLst/>
          </a:prstGeom>
        </p:spPr>
      </p:pic>
    </p:spTree>
    <p:extLst>
      <p:ext uri="{BB962C8B-B14F-4D97-AF65-F5344CB8AC3E}">
        <p14:creationId xmlns:p14="http://schemas.microsoft.com/office/powerpoint/2010/main" val="9487768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3538E-EEB5-2A7D-C935-3B5BA8521AFD}"/>
              </a:ext>
            </a:extLst>
          </p:cNvPr>
          <p:cNvSpPr>
            <a:spLocks noGrp="1"/>
          </p:cNvSpPr>
          <p:nvPr>
            <p:ph type="title"/>
          </p:nvPr>
        </p:nvSpPr>
        <p:spPr/>
        <p:txBody>
          <a:bodyPr/>
          <a:lstStyle/>
          <a:p>
            <a:r>
              <a:rPr lang="en-US" dirty="0"/>
              <a:t>Brief survey</a:t>
            </a:r>
          </a:p>
        </p:txBody>
      </p:sp>
      <p:sp>
        <p:nvSpPr>
          <p:cNvPr id="3" name="Content Placeholder 2">
            <a:extLst>
              <a:ext uri="{FF2B5EF4-FFF2-40B4-BE49-F238E27FC236}">
                <a16:creationId xmlns:a16="http://schemas.microsoft.com/office/drawing/2014/main" id="{4AE3722E-F624-D7AE-B872-84F7CD79D1DC}"/>
              </a:ext>
            </a:extLst>
          </p:cNvPr>
          <p:cNvSpPr>
            <a:spLocks noGrp="1"/>
          </p:cNvSpPr>
          <p:nvPr>
            <p:ph idx="1"/>
          </p:nvPr>
        </p:nvSpPr>
        <p:spPr/>
        <p:txBody>
          <a:bodyPr vert="horz" lIns="91440" tIns="45720" rIns="91440" bIns="45720" rtlCol="0" anchor="t">
            <a:normAutofit/>
          </a:bodyPr>
          <a:lstStyle/>
          <a:p>
            <a:endParaRPr lang="en-US" dirty="0">
              <a:solidFill>
                <a:srgbClr val="32363A"/>
              </a:solidFill>
            </a:endParaRPr>
          </a:p>
          <a:p>
            <a:r>
              <a:rPr lang="en-US" b="0" i="0" dirty="0">
                <a:solidFill>
                  <a:srgbClr val="32363A"/>
                </a:solidFill>
                <a:effectLst/>
                <a:latin typeface="72"/>
                <a:hlinkClick r:id="rId2"/>
              </a:rPr>
              <a:t>https://ucsd.co1.qualtrics.com/jfe/form/SV_beJF2vrMYmmYJZI</a:t>
            </a:r>
            <a:endParaRPr lang="en-US" b="0" i="0" dirty="0">
              <a:solidFill>
                <a:srgbClr val="32363A"/>
              </a:solidFill>
              <a:effectLst/>
              <a:latin typeface="72"/>
            </a:endParaRPr>
          </a:p>
          <a:p>
            <a:endParaRPr lang="en-US" dirty="0">
              <a:solidFill>
                <a:srgbClr val="32363A"/>
              </a:solidFill>
              <a:latin typeface="72"/>
            </a:endParaRPr>
          </a:p>
          <a:p>
            <a:endParaRPr lang="en-US" dirty="0">
              <a:solidFill>
                <a:srgbClr val="32363A"/>
              </a:solidFill>
              <a:latin typeface="72"/>
            </a:endParaRPr>
          </a:p>
          <a:p>
            <a:endParaRPr lang="en-US" dirty="0">
              <a:solidFill>
                <a:srgbClr val="32363A"/>
              </a:solidFill>
            </a:endParaRPr>
          </a:p>
        </p:txBody>
      </p:sp>
      <p:pic>
        <p:nvPicPr>
          <p:cNvPr id="7" name="Picture 6">
            <a:extLst>
              <a:ext uri="{FF2B5EF4-FFF2-40B4-BE49-F238E27FC236}">
                <a16:creationId xmlns:a16="http://schemas.microsoft.com/office/drawing/2014/main" id="{07124AE3-846E-D985-9476-3C5EE25F8567}"/>
              </a:ext>
            </a:extLst>
          </p:cNvPr>
          <p:cNvPicPr>
            <a:picLocks noChangeAspect="1"/>
          </p:cNvPicPr>
          <p:nvPr/>
        </p:nvPicPr>
        <p:blipFill>
          <a:blip r:embed="rId3"/>
          <a:stretch>
            <a:fillRect/>
          </a:stretch>
        </p:blipFill>
        <p:spPr>
          <a:xfrm>
            <a:off x="4674544" y="3221746"/>
            <a:ext cx="2286319" cy="2343477"/>
          </a:xfrm>
          <a:prstGeom prst="rect">
            <a:avLst/>
          </a:prstGeom>
        </p:spPr>
      </p:pic>
    </p:spTree>
    <p:extLst>
      <p:ext uri="{BB962C8B-B14F-4D97-AF65-F5344CB8AC3E}">
        <p14:creationId xmlns:p14="http://schemas.microsoft.com/office/powerpoint/2010/main" val="75042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EC0E2-0911-56D0-648C-C436188B0746}"/>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BDCB1589-85B2-2855-AB07-55C06DD291FE}"/>
              </a:ext>
            </a:extLst>
          </p:cNvPr>
          <p:cNvSpPr>
            <a:spLocks noGrp="1"/>
          </p:cNvSpPr>
          <p:nvPr>
            <p:ph idx="1"/>
          </p:nvPr>
        </p:nvSpPr>
        <p:spPr/>
        <p:txBody>
          <a:bodyPr vert="horz" lIns="91440" tIns="45720" rIns="91440" bIns="45720" rtlCol="0" anchor="t">
            <a:normAutofit/>
          </a:bodyPr>
          <a:lstStyle/>
          <a:p>
            <a:r>
              <a:rPr lang="en-US" dirty="0">
                <a:latin typeface="Aptos"/>
                <a:cs typeface="Arial"/>
              </a:rPr>
              <a:t>Review the importance of seizing the moment for smoking cessation</a:t>
            </a:r>
          </a:p>
          <a:p>
            <a:r>
              <a:rPr lang="en-US" dirty="0">
                <a:latin typeface="Aptos"/>
                <a:ea typeface="Calibri"/>
                <a:cs typeface="Calibri"/>
              </a:rPr>
              <a:t>Review resources available: Kick It CA</a:t>
            </a:r>
            <a:endParaRPr lang="en-US" dirty="0">
              <a:latin typeface="Aptos"/>
            </a:endParaRPr>
          </a:p>
          <a:p>
            <a:r>
              <a:rPr lang="en-US" dirty="0">
                <a:latin typeface="Aptos"/>
                <a:ea typeface="Calibri"/>
                <a:cs typeface="Calibri"/>
              </a:rPr>
              <a:t>Brief review of intake/counseling session</a:t>
            </a:r>
          </a:p>
          <a:p>
            <a:endParaRPr lang="en-US" dirty="0">
              <a:latin typeface="Segoe UI"/>
              <a:cs typeface="Segoe UI"/>
            </a:endParaRPr>
          </a:p>
          <a:p>
            <a:endParaRPr lang="en-US" dirty="0"/>
          </a:p>
        </p:txBody>
      </p:sp>
    </p:spTree>
    <p:extLst>
      <p:ext uri="{BB962C8B-B14F-4D97-AF65-F5344CB8AC3E}">
        <p14:creationId xmlns:p14="http://schemas.microsoft.com/office/powerpoint/2010/main" val="117253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D4BC6-E412-42F7-92D5-9D725A43718F}"/>
              </a:ext>
            </a:extLst>
          </p:cNvPr>
          <p:cNvSpPr>
            <a:spLocks noGrp="1"/>
          </p:cNvSpPr>
          <p:nvPr>
            <p:ph type="title"/>
          </p:nvPr>
        </p:nvSpPr>
        <p:spPr/>
        <p:txBody>
          <a:bodyPr/>
          <a:lstStyle/>
          <a:p>
            <a:r>
              <a:rPr lang="en-US">
                <a:solidFill>
                  <a:schemeClr val="accent1"/>
                </a:solidFill>
                <a:latin typeface="+mn-lt"/>
              </a:rPr>
              <a:t>Seize the Moment</a:t>
            </a:r>
          </a:p>
        </p:txBody>
      </p:sp>
      <p:sp>
        <p:nvSpPr>
          <p:cNvPr id="3" name="Content Placeholder 2">
            <a:extLst>
              <a:ext uri="{FF2B5EF4-FFF2-40B4-BE49-F238E27FC236}">
                <a16:creationId xmlns:a16="http://schemas.microsoft.com/office/drawing/2014/main" id="{9067D243-32AB-49C2-B81A-7FFC71300B18}"/>
              </a:ext>
            </a:extLst>
          </p:cNvPr>
          <p:cNvSpPr>
            <a:spLocks noGrp="1"/>
          </p:cNvSpPr>
          <p:nvPr>
            <p:ph idx="1"/>
          </p:nvPr>
        </p:nvSpPr>
        <p:spPr/>
        <p:txBody>
          <a:bodyPr/>
          <a:lstStyle/>
          <a:p>
            <a:r>
              <a:rPr lang="en-US"/>
              <a:t>70% of tobacco users want to quit </a:t>
            </a:r>
          </a:p>
          <a:p>
            <a:r>
              <a:rPr lang="en-US"/>
              <a:t>Without assistance, only 5% are able to quit</a:t>
            </a:r>
          </a:p>
          <a:p>
            <a:r>
              <a:rPr lang="en-US"/>
              <a:t>Most tobacco users try to quit on their own</a:t>
            </a:r>
          </a:p>
          <a:p>
            <a:pPr lvl="1"/>
            <a:r>
              <a:rPr lang="en-US"/>
              <a:t>More than 95% relapse</a:t>
            </a:r>
          </a:p>
          <a:p>
            <a:r>
              <a:rPr lang="en-US"/>
              <a:t>Physicians using evidence-based programs can more than double quit rates</a:t>
            </a:r>
          </a:p>
        </p:txBody>
      </p:sp>
      <p:sp>
        <p:nvSpPr>
          <p:cNvPr id="5" name="TextBox 4">
            <a:extLst>
              <a:ext uri="{FF2B5EF4-FFF2-40B4-BE49-F238E27FC236}">
                <a16:creationId xmlns:a16="http://schemas.microsoft.com/office/drawing/2014/main" id="{901D37D6-37A9-4BF1-AB3A-D61ED272E83E}"/>
              </a:ext>
            </a:extLst>
          </p:cNvPr>
          <p:cNvSpPr txBox="1"/>
          <p:nvPr/>
        </p:nvSpPr>
        <p:spPr>
          <a:xfrm>
            <a:off x="501506" y="5139655"/>
            <a:ext cx="8317641" cy="1477328"/>
          </a:xfrm>
          <a:prstGeom prst="rect">
            <a:avLst/>
          </a:prstGeom>
          <a:noFill/>
        </p:spPr>
        <p:txBody>
          <a:bodyPr wrap="square" rtlCol="0">
            <a:spAutoFit/>
          </a:bodyPr>
          <a:lstStyle/>
          <a:p>
            <a:r>
              <a:rPr lang="en-US">
                <a:hlinkClick r:id="rId3"/>
              </a:rPr>
              <a:t>https://www.aafp.org/dam/AAFP/documents/patient_care/tobacco/clinicians-presentation.pdf</a:t>
            </a:r>
            <a:endParaRPr lang="en-US"/>
          </a:p>
          <a:p>
            <a:r>
              <a:rPr lang="en-US"/>
              <a:t>Ending the Tobacco Problem: A Blueprint for the Nation</a:t>
            </a:r>
          </a:p>
          <a:p>
            <a:r>
              <a:rPr lang="en-US"/>
              <a:t>U.S. Public Health Service (USPHS) Clinical Practice Guideline: Treating Tobacco Use and Dependence: 2008 Update</a:t>
            </a:r>
          </a:p>
        </p:txBody>
      </p:sp>
    </p:spTree>
    <p:extLst>
      <p:ext uri="{BB962C8B-B14F-4D97-AF65-F5344CB8AC3E}">
        <p14:creationId xmlns:p14="http://schemas.microsoft.com/office/powerpoint/2010/main" val="2562912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AE78FB-66CE-4CF5-822C-43C5C4C86B4D}"/>
              </a:ext>
            </a:extLst>
          </p:cNvPr>
          <p:cNvPicPr>
            <a:picLocks noChangeAspect="1"/>
          </p:cNvPicPr>
          <p:nvPr/>
        </p:nvPicPr>
        <p:blipFill>
          <a:blip r:embed="rId3"/>
          <a:stretch>
            <a:fillRect/>
          </a:stretch>
        </p:blipFill>
        <p:spPr>
          <a:xfrm>
            <a:off x="5330895" y="6074501"/>
            <a:ext cx="6861105" cy="783499"/>
          </a:xfrm>
          <a:prstGeom prst="rect">
            <a:avLst/>
          </a:prstGeom>
        </p:spPr>
      </p:pic>
      <p:pic>
        <p:nvPicPr>
          <p:cNvPr id="6" name="Picture 5">
            <a:extLst>
              <a:ext uri="{FF2B5EF4-FFF2-40B4-BE49-F238E27FC236}">
                <a16:creationId xmlns:a16="http://schemas.microsoft.com/office/drawing/2014/main" id="{1396606F-7ABF-4609-9129-E1EBFECD2470}"/>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350679" y="6406775"/>
            <a:ext cx="1805305" cy="221615"/>
          </a:xfrm>
          <a:prstGeom prst="rect">
            <a:avLst/>
          </a:prstGeom>
          <a:ln>
            <a:noFill/>
          </a:ln>
          <a:extLst>
            <a:ext uri="{53640926-AAD7-44d8-BBD7-CCE9431645EC}">
              <a14:shadowObscure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o="http://schemas.microsoft.com/office/mac/office/2008/main" xmlns:mv="urn:schemas-microsoft-com:mac:vml" xmlns="" xmlns:o="urn:schemas-microsoft-com:office:office" xmlns:v="urn:schemas-microsoft-com:vml" xmlns:w10="urn:schemas-microsoft-com:office:word" xmlns:w="http://schemas.openxmlformats.org/wordprocessingml/2006/main" xmlns:a14="http://schemas.microsoft.com/office/drawing/2010/main" xmlns:lc="http://schemas.openxmlformats.org/drawingml/2006/lockedCanvas"/>
            </a:ext>
          </a:extLst>
        </p:spPr>
      </p:pic>
      <p:sp>
        <p:nvSpPr>
          <p:cNvPr id="3" name="Content Placeholder 2">
            <a:extLst>
              <a:ext uri="{FF2B5EF4-FFF2-40B4-BE49-F238E27FC236}">
                <a16:creationId xmlns:a16="http://schemas.microsoft.com/office/drawing/2014/main" id="{32C5DB11-BA28-4532-9F57-98361254BFD1}"/>
              </a:ext>
            </a:extLst>
          </p:cNvPr>
          <p:cNvSpPr>
            <a:spLocks noGrp="1"/>
          </p:cNvSpPr>
          <p:nvPr>
            <p:ph idx="1"/>
          </p:nvPr>
        </p:nvSpPr>
        <p:spPr/>
        <p:txBody>
          <a:bodyPr/>
          <a:lstStyle/>
          <a:p>
            <a:endParaRPr lang="en-US"/>
          </a:p>
        </p:txBody>
      </p:sp>
      <p:pic>
        <p:nvPicPr>
          <p:cNvPr id="8" name="Picture 7">
            <a:extLst>
              <a:ext uri="{FF2B5EF4-FFF2-40B4-BE49-F238E27FC236}">
                <a16:creationId xmlns:a16="http://schemas.microsoft.com/office/drawing/2014/main" id="{B5F1EBBD-4D35-467C-B650-8EA01789BEF8}"/>
              </a:ext>
            </a:extLst>
          </p:cNvPr>
          <p:cNvPicPr>
            <a:picLocks noChangeAspect="1"/>
          </p:cNvPicPr>
          <p:nvPr/>
        </p:nvPicPr>
        <p:blipFill>
          <a:blip r:embed="rId5"/>
          <a:stretch>
            <a:fillRect/>
          </a:stretch>
        </p:blipFill>
        <p:spPr>
          <a:xfrm>
            <a:off x="350679" y="183679"/>
            <a:ext cx="10027344" cy="5890822"/>
          </a:xfrm>
          <a:prstGeom prst="rect">
            <a:avLst/>
          </a:prstGeom>
        </p:spPr>
      </p:pic>
    </p:spTree>
    <p:extLst>
      <p:ext uri="{BB962C8B-B14F-4D97-AF65-F5344CB8AC3E}">
        <p14:creationId xmlns:p14="http://schemas.microsoft.com/office/powerpoint/2010/main" val="149723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Content Placeholder 2"/>
          <p:cNvSpPr txBox="1"/>
          <p:nvPr/>
        </p:nvSpPr>
        <p:spPr>
          <a:xfrm>
            <a:off x="955240" y="2326794"/>
            <a:ext cx="10976735" cy="4352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pPr marL="342900" indent="-228600">
              <a:lnSpc>
                <a:spcPct val="81000"/>
              </a:lnSpc>
              <a:spcBef>
                <a:spcPts val="1000"/>
              </a:spcBef>
              <a:buSzPct val="100000"/>
              <a:buFont typeface="Arial"/>
              <a:buChar char="•"/>
              <a:defRPr sz="2500" b="1" i="1"/>
            </a:pPr>
            <a:r>
              <a:t>FREE</a:t>
            </a:r>
            <a:r>
              <a:rPr b="0" i="0"/>
              <a:t> statewide cessation program</a:t>
            </a:r>
          </a:p>
          <a:p>
            <a:pPr marL="342900" indent="-228600">
              <a:lnSpc>
                <a:spcPct val="81000"/>
              </a:lnSpc>
              <a:spcBef>
                <a:spcPts val="1000"/>
              </a:spcBef>
              <a:buSzPct val="100000"/>
              <a:buFont typeface="Arial"/>
              <a:buChar char="•"/>
              <a:defRPr sz="2500"/>
            </a:pPr>
            <a:r>
              <a:t>Started in 1992 by UC San Diego researchers</a:t>
            </a:r>
          </a:p>
          <a:p>
            <a:pPr marL="342900" indent="-228600">
              <a:lnSpc>
                <a:spcPct val="81000"/>
              </a:lnSpc>
              <a:spcBef>
                <a:spcPts val="1000"/>
              </a:spcBef>
              <a:buSzPct val="100000"/>
              <a:buFont typeface="Arial"/>
              <a:buChar char="•"/>
              <a:defRPr sz="2500"/>
            </a:pPr>
            <a:r>
              <a:t>All services are confidential </a:t>
            </a:r>
          </a:p>
          <a:p>
            <a:pPr marL="342900" indent="-228600">
              <a:lnSpc>
                <a:spcPct val="81000"/>
              </a:lnSpc>
              <a:spcBef>
                <a:spcPts val="1000"/>
              </a:spcBef>
              <a:buSzPct val="100000"/>
              <a:buFont typeface="Arial"/>
              <a:buChar char="•"/>
              <a:defRPr sz="2500"/>
            </a:pPr>
            <a:r>
              <a:t>Validated in randomized controlled trials</a:t>
            </a:r>
          </a:p>
          <a:p>
            <a:pPr marL="342900" indent="-228600">
              <a:lnSpc>
                <a:spcPct val="81000"/>
              </a:lnSpc>
              <a:spcBef>
                <a:spcPts val="1000"/>
              </a:spcBef>
              <a:buSzPct val="100000"/>
              <a:buFont typeface="Arial"/>
              <a:buChar char="•"/>
              <a:defRPr sz="2500"/>
            </a:pPr>
            <a:r>
              <a:t>Trained coaches help with a tailored plan and offer support</a:t>
            </a:r>
          </a:p>
          <a:p>
            <a:pPr marL="342900" indent="-228600">
              <a:lnSpc>
                <a:spcPct val="81000"/>
              </a:lnSpc>
              <a:spcBef>
                <a:spcPts val="1000"/>
              </a:spcBef>
              <a:buSzPct val="100000"/>
              <a:buFont typeface="Arial"/>
              <a:buChar char="•"/>
              <a:defRPr sz="2500"/>
            </a:pPr>
            <a:r>
              <a:t>Multiple languages</a:t>
            </a:r>
          </a:p>
          <a:p>
            <a:pPr marL="342900" indent="-228600">
              <a:lnSpc>
                <a:spcPct val="81000"/>
              </a:lnSpc>
              <a:spcBef>
                <a:spcPts val="1000"/>
              </a:spcBef>
              <a:buSzPct val="100000"/>
              <a:buFont typeface="Arial"/>
              <a:buChar char="•"/>
              <a:defRPr sz="2500"/>
            </a:pPr>
            <a:r>
              <a:t>Open Mon-Fri (7a-9p); Sat (9a-5p)</a:t>
            </a:r>
          </a:p>
          <a:p>
            <a:pPr marL="342900" indent="-228600">
              <a:lnSpc>
                <a:spcPct val="81000"/>
              </a:lnSpc>
              <a:spcBef>
                <a:spcPts val="1000"/>
              </a:spcBef>
              <a:buSzPct val="100000"/>
              <a:buFont typeface="Arial"/>
              <a:buChar char="•"/>
              <a:defRPr sz="2500"/>
            </a:pPr>
            <a:r>
              <a:t>&gt;28,000 enrolled clients in 2022</a:t>
            </a:r>
          </a:p>
        </p:txBody>
      </p:sp>
      <p:pic>
        <p:nvPicPr>
          <p:cNvPr id="192" name="Picture 5" descr="Picture 5"/>
          <p:cNvPicPr>
            <a:picLocks noChangeAspect="1"/>
          </p:cNvPicPr>
          <p:nvPr/>
        </p:nvPicPr>
        <p:blipFill>
          <a:blip r:embed="rId3"/>
          <a:stretch>
            <a:fillRect/>
          </a:stretch>
        </p:blipFill>
        <p:spPr>
          <a:xfrm>
            <a:off x="722359" y="327081"/>
            <a:ext cx="10976734" cy="1630179"/>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Rectangle 2"/>
          <p:cNvSpPr txBox="1">
            <a:spLocks noGrp="1"/>
          </p:cNvSpPr>
          <p:nvPr>
            <p:ph type="title"/>
          </p:nvPr>
        </p:nvSpPr>
        <p:spPr>
          <a:xfrm>
            <a:off x="933448" y="274636"/>
            <a:ext cx="9504368" cy="1322301"/>
          </a:xfrm>
          <a:prstGeom prst="rect">
            <a:avLst/>
          </a:prstGeom>
        </p:spPr>
        <p:txBody>
          <a:bodyPr/>
          <a:lstStyle>
            <a:lvl1pPr>
              <a:defRPr sz="4000"/>
            </a:lvl1pPr>
          </a:lstStyle>
          <a:p>
            <a:r>
              <a:t>Populations Served</a:t>
            </a:r>
          </a:p>
        </p:txBody>
      </p:sp>
      <p:sp>
        <p:nvSpPr>
          <p:cNvPr id="197" name="Rectangle 3"/>
          <p:cNvSpPr txBox="1">
            <a:spLocks noGrp="1"/>
          </p:cNvSpPr>
          <p:nvPr>
            <p:ph type="body" idx="1"/>
          </p:nvPr>
        </p:nvSpPr>
        <p:spPr>
          <a:xfrm>
            <a:off x="995776" y="1986312"/>
            <a:ext cx="10579529" cy="4545015"/>
          </a:xfrm>
          <a:prstGeom prst="rect">
            <a:avLst/>
          </a:prstGeom>
        </p:spPr>
        <p:txBody>
          <a:bodyPr/>
          <a:lstStyle/>
          <a:p>
            <a:pPr>
              <a:lnSpc>
                <a:spcPct val="99000"/>
              </a:lnSpc>
              <a:buFont typeface="Arial"/>
              <a:buChar char="•"/>
              <a:defRPr sz="2500"/>
            </a:pPr>
            <a:r>
              <a:rPr dirty="0"/>
              <a:t>People who smoke, vape,</a:t>
            </a:r>
            <a:r>
              <a:rPr lang="en-US" dirty="0"/>
              <a:t> </a:t>
            </a:r>
            <a:r>
              <a:rPr dirty="0"/>
              <a:t>use smokeless tobacco products</a:t>
            </a:r>
            <a:r>
              <a:rPr sz="2700" dirty="0"/>
              <a:t> </a:t>
            </a:r>
            <a:r>
              <a:rPr lang="en-US" sz="2700" dirty="0"/>
              <a:t>or nicotine pouches</a:t>
            </a:r>
            <a:endParaRPr sz="2400" dirty="0"/>
          </a:p>
          <a:p>
            <a:pPr>
              <a:lnSpc>
                <a:spcPct val="99000"/>
              </a:lnSpc>
              <a:spcBef>
                <a:spcPts val="800"/>
              </a:spcBef>
              <a:buFont typeface="Arial"/>
              <a:buChar char="•"/>
              <a:defRPr sz="2500"/>
            </a:pPr>
            <a:r>
              <a:rPr dirty="0"/>
              <a:t>Pregnant &amp; breastfeeding people</a:t>
            </a:r>
          </a:p>
          <a:p>
            <a:pPr>
              <a:lnSpc>
                <a:spcPct val="99000"/>
              </a:lnSpc>
              <a:spcBef>
                <a:spcPts val="800"/>
              </a:spcBef>
              <a:buFont typeface="Arial"/>
              <a:buChar char="•"/>
              <a:defRPr sz="2400"/>
            </a:pPr>
            <a:r>
              <a:rPr dirty="0"/>
              <a:t>People with children 0-5 in the home</a:t>
            </a:r>
            <a:endParaRPr sz="2500" dirty="0"/>
          </a:p>
          <a:p>
            <a:pPr>
              <a:lnSpc>
                <a:spcPct val="99000"/>
              </a:lnSpc>
              <a:spcBef>
                <a:spcPts val="800"/>
              </a:spcBef>
              <a:buFont typeface="Arial"/>
              <a:buChar char="•"/>
              <a:defRPr sz="2500"/>
            </a:pPr>
            <a:r>
              <a:rPr dirty="0"/>
              <a:t>Teens</a:t>
            </a:r>
            <a:endParaRPr sz="2400" dirty="0"/>
          </a:p>
          <a:p>
            <a:pPr>
              <a:lnSpc>
                <a:spcPct val="99000"/>
              </a:lnSpc>
              <a:spcBef>
                <a:spcPts val="800"/>
              </a:spcBef>
              <a:buFont typeface="Arial"/>
              <a:buChar char="•"/>
              <a:defRPr sz="2500"/>
            </a:pPr>
            <a:r>
              <a:rPr dirty="0"/>
              <a:t>Non-tobacco using callers (proxy)</a:t>
            </a:r>
          </a:p>
          <a:p>
            <a:pPr marL="0" indent="0">
              <a:lnSpc>
                <a:spcPct val="99000"/>
              </a:lnSpc>
              <a:spcBef>
                <a:spcPts val="4000"/>
              </a:spcBef>
              <a:buSzTx/>
              <a:buNone/>
              <a:defRPr sz="2500"/>
            </a:pPr>
            <a:r>
              <a:rPr dirty="0"/>
              <a:t>Multiple languages, Medi-Cal, range of income, rural &amp; urban, </a:t>
            </a:r>
            <a:br>
              <a:rPr dirty="0"/>
            </a:br>
            <a:r>
              <a:rPr dirty="0"/>
              <a:t>co-occurring behavioral health conditions, LGBTQ+</a:t>
            </a:r>
          </a:p>
        </p:txBody>
      </p:sp>
      <p:pic>
        <p:nvPicPr>
          <p:cNvPr id="198" name="Picture 2" descr="Picture 2"/>
          <p:cNvPicPr>
            <a:picLocks noChangeAspect="1"/>
          </p:cNvPicPr>
          <p:nvPr/>
        </p:nvPicPr>
        <p:blipFill>
          <a:blip r:embed="rId3"/>
          <a:stretch>
            <a:fillRect/>
          </a:stretch>
        </p:blipFill>
        <p:spPr>
          <a:xfrm>
            <a:off x="8672803" y="2622493"/>
            <a:ext cx="2820388" cy="2115291"/>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Rectangle 7"/>
          <p:cNvSpPr txBox="1"/>
          <p:nvPr/>
        </p:nvSpPr>
        <p:spPr>
          <a:xfrm>
            <a:off x="9067865" y="634633"/>
            <a:ext cx="2238475" cy="4370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spcBef>
                <a:spcPts val="1200"/>
              </a:spcBef>
              <a:defRPr sz="2400" b="1" u="sng">
                <a:solidFill>
                  <a:srgbClr val="0000FF"/>
                </a:solidFill>
                <a:uFill>
                  <a:solidFill>
                    <a:srgbClr val="0000FF"/>
                  </a:solidFill>
                </a:uFill>
                <a:latin typeface="Arial"/>
                <a:ea typeface="Arial"/>
                <a:cs typeface="Arial"/>
                <a:sym typeface="Arial"/>
              </a:defRPr>
            </a:pPr>
            <a:r>
              <a:rPr>
                <a:hlinkClick r:id="rId2"/>
              </a:rPr>
              <a:t>KickItCA.org</a:t>
            </a:r>
          </a:p>
        </p:txBody>
      </p:sp>
      <p:sp>
        <p:nvSpPr>
          <p:cNvPr id="233" name="Title 8"/>
          <p:cNvSpPr txBox="1">
            <a:spLocks noGrp="1"/>
          </p:cNvSpPr>
          <p:nvPr>
            <p:ph type="title"/>
          </p:nvPr>
        </p:nvSpPr>
        <p:spPr>
          <a:xfrm>
            <a:off x="838199" y="309335"/>
            <a:ext cx="7479570" cy="975527"/>
          </a:xfrm>
          <a:prstGeom prst="rect">
            <a:avLst/>
          </a:prstGeom>
        </p:spPr>
        <p:txBody>
          <a:bodyPr/>
          <a:lstStyle>
            <a:lvl1pPr>
              <a:defRPr sz="4000"/>
            </a:lvl1pPr>
          </a:lstStyle>
          <a:p>
            <a:r>
              <a:t>Quit Service</a:t>
            </a:r>
          </a:p>
        </p:txBody>
      </p:sp>
      <p:sp>
        <p:nvSpPr>
          <p:cNvPr id="234" name="Content Placeholder 6"/>
          <p:cNvSpPr txBox="1"/>
          <p:nvPr/>
        </p:nvSpPr>
        <p:spPr>
          <a:xfrm>
            <a:off x="883919" y="1866767"/>
            <a:ext cx="9685154" cy="46356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t">
            <a:normAutofit/>
          </a:bodyPr>
          <a:lstStyle/>
          <a:p>
            <a:pPr>
              <a:lnSpc>
                <a:spcPct val="90000"/>
              </a:lnSpc>
              <a:spcBef>
                <a:spcPts val="1200"/>
              </a:spcBef>
              <a:defRPr sz="2200" b="1">
                <a:latin typeface="Arial"/>
                <a:ea typeface="Arial"/>
                <a:cs typeface="Arial"/>
                <a:sym typeface="Arial"/>
              </a:defRPr>
            </a:pPr>
            <a:r>
              <a:rPr dirty="0"/>
              <a:t>Phone &amp; Chat Coaching</a:t>
            </a:r>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Multiple languages: English, Spanish, Mandarin, Cantonese, Korean, Vietnamese </a:t>
            </a:r>
            <a:br>
              <a:rPr dirty="0"/>
            </a:br>
            <a:r>
              <a:rPr i="1" dirty="0"/>
              <a:t>Chat in English only</a:t>
            </a:r>
            <a:endParaRPr sz="2400" dirty="0"/>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Open: Monday-Friday: 7am to 9pm, Saturday: 9am to 5pm</a:t>
            </a:r>
            <a:endParaRPr sz="2400" dirty="0"/>
          </a:p>
          <a:p>
            <a:pPr>
              <a:lnSpc>
                <a:spcPct val="90000"/>
              </a:lnSpc>
              <a:spcBef>
                <a:spcPts val="2000"/>
              </a:spcBef>
              <a:defRPr sz="2200" b="1">
                <a:latin typeface="Arial"/>
                <a:ea typeface="Arial"/>
                <a:cs typeface="Arial"/>
                <a:sym typeface="Arial"/>
              </a:defRPr>
            </a:pPr>
            <a:r>
              <a:rPr dirty="0"/>
              <a:t>Text Program</a:t>
            </a:r>
            <a:endParaRPr sz="2400" dirty="0"/>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Multiple languages: English, Spanish, Chinese, Korean, Vietnamese</a:t>
            </a:r>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dirty="0"/>
              <a:t>Enroll by texting </a:t>
            </a:r>
            <a:r>
              <a:rPr dirty="0">
                <a:solidFill>
                  <a:srgbClr val="1395D9"/>
                </a:solidFill>
              </a:rPr>
              <a:t>Quit Smoking </a:t>
            </a:r>
            <a:r>
              <a:rPr dirty="0"/>
              <a:t>or </a:t>
            </a:r>
            <a:r>
              <a:rPr dirty="0">
                <a:solidFill>
                  <a:srgbClr val="1395D9"/>
                </a:solidFill>
              </a:rPr>
              <a:t>Quit Vaping</a:t>
            </a:r>
            <a:r>
              <a:rPr dirty="0"/>
              <a:t> to 66819 (English)</a:t>
            </a:r>
            <a:endParaRPr sz="2200" b="1" dirty="0"/>
          </a:p>
          <a:p>
            <a:pPr>
              <a:lnSpc>
                <a:spcPct val="90000"/>
              </a:lnSpc>
              <a:spcBef>
                <a:spcPts val="2000"/>
              </a:spcBef>
              <a:defRPr sz="2200" b="1">
                <a:latin typeface="Arial"/>
                <a:ea typeface="Arial"/>
                <a:cs typeface="Arial"/>
                <a:sym typeface="Arial"/>
              </a:defRPr>
            </a:pPr>
            <a:r>
              <a:rPr dirty="0"/>
              <a:t>Mobile </a:t>
            </a:r>
            <a:r>
              <a:rPr lang="en-US" dirty="0"/>
              <a:t>App</a:t>
            </a:r>
            <a:r>
              <a:rPr dirty="0"/>
              <a:t> </a:t>
            </a:r>
            <a:r>
              <a:rPr sz="1800" b="0" dirty="0">
                <a:solidFill>
                  <a:srgbClr val="535353"/>
                </a:solidFill>
              </a:rPr>
              <a:t>(</a:t>
            </a:r>
            <a:r>
              <a:rPr sz="1800" b="0" dirty="0">
                <a:solidFill>
                  <a:srgbClr val="535353"/>
                </a:solidFill>
                <a:uFill>
                  <a:solidFill>
                    <a:srgbClr val="2998E3"/>
                  </a:solidFill>
                </a:uFill>
              </a:rPr>
              <a:t>iOS</a:t>
            </a:r>
            <a:r>
              <a:rPr sz="1800" b="0" dirty="0">
                <a:solidFill>
                  <a:srgbClr val="535353"/>
                </a:solidFill>
              </a:rPr>
              <a:t> and </a:t>
            </a:r>
            <a:r>
              <a:rPr sz="1800" b="0" dirty="0">
                <a:solidFill>
                  <a:srgbClr val="535353"/>
                </a:solidFill>
                <a:uFill>
                  <a:solidFill>
                    <a:srgbClr val="2998E3"/>
                  </a:solidFill>
                </a:uFill>
              </a:rPr>
              <a:t>Android</a:t>
            </a:r>
            <a:r>
              <a:rPr sz="1800" b="0" dirty="0">
                <a:solidFill>
                  <a:srgbClr val="535353"/>
                </a:solidFill>
              </a:rPr>
              <a:t>)</a:t>
            </a:r>
            <a:endParaRPr sz="2600" dirty="0">
              <a:solidFill>
                <a:srgbClr val="535353"/>
              </a:solidFill>
            </a:endParaRPr>
          </a:p>
          <a:p>
            <a:pPr marL="396875" lvl="1" indent="-223520">
              <a:lnSpc>
                <a:spcPct val="90000"/>
              </a:lnSpc>
              <a:spcBef>
                <a:spcPts val="500"/>
              </a:spcBef>
              <a:buClr>
                <a:srgbClr val="025181"/>
              </a:buClr>
              <a:buSzPct val="100000"/>
              <a:buFont typeface="Arial"/>
              <a:buChar char="•"/>
              <a:defRPr>
                <a:latin typeface="Arial"/>
                <a:ea typeface="Arial"/>
                <a:cs typeface="Arial"/>
                <a:sym typeface="Arial"/>
              </a:defRPr>
            </a:pPr>
            <a:r>
              <a:rPr lang="en-US" sz="1700" dirty="0"/>
              <a:t>Kick It Quit Smoking and Vaping</a:t>
            </a:r>
            <a:endParaRPr lang="en-US" sz="1700">
              <a:solidFill>
                <a:srgbClr val="3DA8E0"/>
              </a:solidFill>
            </a:endParaRPr>
          </a:p>
          <a:p>
            <a:pPr marL="396875" lvl="4" indent="-223520">
              <a:lnSpc>
                <a:spcPct val="90000"/>
              </a:lnSpc>
              <a:spcBef>
                <a:spcPts val="500"/>
              </a:spcBef>
              <a:buClr>
                <a:srgbClr val="025181"/>
              </a:buClr>
              <a:buSzPct val="100000"/>
              <a:buFont typeface="Arial"/>
              <a:buChar char="•"/>
              <a:defRPr>
                <a:latin typeface="Arial"/>
                <a:ea typeface="Arial"/>
                <a:cs typeface="Arial"/>
                <a:sym typeface="Arial"/>
              </a:defRPr>
            </a:pPr>
            <a:r>
              <a:rPr lang="en-US" sz="1700" dirty="0">
                <a:ea typeface="+mj-lt"/>
                <a:cs typeface="+mj-lt"/>
                <a:hlinkClick r:id="rId3"/>
              </a:rPr>
              <a:t>https://play.google.com/store/apps/details?id=com.kickitca</a:t>
            </a:r>
            <a:endParaRPr sz="1700">
              <a:solidFill>
                <a:srgbClr val="3DA8E0"/>
              </a:solidFill>
            </a:endParaRPr>
          </a:p>
          <a:p>
            <a:pPr marL="396875" lvl="4" indent="-223520">
              <a:lnSpc>
                <a:spcPct val="90000"/>
              </a:lnSpc>
              <a:spcBef>
                <a:spcPts val="500"/>
              </a:spcBef>
              <a:buClr>
                <a:srgbClr val="025181"/>
              </a:buClr>
              <a:buSzPct val="100000"/>
              <a:buFont typeface="Arial"/>
              <a:buChar char="•"/>
              <a:defRPr sz="2200" b="1">
                <a:latin typeface="Arial"/>
                <a:ea typeface="Arial"/>
                <a:cs typeface="Arial"/>
                <a:sym typeface="Arial"/>
              </a:defRPr>
            </a:pPr>
            <a:r>
              <a:rPr lang="en-US" sz="1700" dirty="0">
                <a:ea typeface="+mj-lt"/>
                <a:cs typeface="+mj-lt"/>
              </a:rPr>
              <a:t>https://apps.apple.com/us/app/kick-it-quit-smoking-vaping/id6473648667</a:t>
            </a:r>
            <a:endParaRPr lang="en-US" sz="1700" dirty="0">
              <a:ea typeface="Calibri"/>
              <a:cs typeface="Calibri"/>
            </a:endParaRPr>
          </a:p>
          <a:p>
            <a:pPr>
              <a:lnSpc>
                <a:spcPct val="90000"/>
              </a:lnSpc>
              <a:spcBef>
                <a:spcPts val="2000"/>
              </a:spcBef>
              <a:defRPr sz="2200" b="1">
                <a:latin typeface="Arial"/>
                <a:ea typeface="Arial"/>
                <a:cs typeface="Arial"/>
                <a:sym typeface="Arial"/>
              </a:defRPr>
            </a:pPr>
            <a:endParaRPr sz="2200" b="1" dirty="0">
              <a:solidFill>
                <a:srgbClr val="000000"/>
              </a:solidFill>
            </a:endParaRPr>
          </a:p>
        </p:txBody>
      </p:sp>
      <p:pic>
        <p:nvPicPr>
          <p:cNvPr id="2" name="Picture 1" descr="A screenshot of a phone&#10;&#10;Description automatically generated">
            <a:extLst>
              <a:ext uri="{FF2B5EF4-FFF2-40B4-BE49-F238E27FC236}">
                <a16:creationId xmlns:a16="http://schemas.microsoft.com/office/drawing/2014/main" id="{F092F0F1-8CF2-FFEE-3964-900E3616A8E6}"/>
              </a:ext>
            </a:extLst>
          </p:cNvPr>
          <p:cNvPicPr>
            <a:picLocks noChangeAspect="1"/>
          </p:cNvPicPr>
          <p:nvPr/>
        </p:nvPicPr>
        <p:blipFill>
          <a:blip r:embed="rId4"/>
          <a:stretch>
            <a:fillRect/>
          </a:stretch>
        </p:blipFill>
        <p:spPr>
          <a:xfrm>
            <a:off x="8313383" y="5441244"/>
            <a:ext cx="3255787" cy="122484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754189" y="274638"/>
            <a:ext cx="8683625" cy="914400"/>
          </a:xfrm>
        </p:spPr>
        <p:txBody>
          <a:bodyPr>
            <a:normAutofit/>
          </a:bodyPr>
          <a:lstStyle/>
          <a:p>
            <a:pPr algn="ctr" eaLnBrk="1" hangingPunct="1"/>
            <a:r>
              <a:rPr lang="en-US" altLang="en-US" sz="4000" dirty="0">
                <a:solidFill>
                  <a:schemeClr val="accent1"/>
                </a:solidFill>
                <a:latin typeface="+mn-lt"/>
              </a:rPr>
              <a:t>Intervention Protocol</a:t>
            </a:r>
          </a:p>
        </p:txBody>
      </p:sp>
      <p:sp>
        <p:nvSpPr>
          <p:cNvPr id="4" name="Rectangle 3"/>
          <p:cNvSpPr>
            <a:spLocks noGrp="1" noChangeArrowheads="1"/>
          </p:cNvSpPr>
          <p:nvPr>
            <p:ph idx="1"/>
          </p:nvPr>
        </p:nvSpPr>
        <p:spPr>
          <a:xfrm>
            <a:off x="1338942" y="1284516"/>
            <a:ext cx="7663543" cy="4735513"/>
          </a:xfrm>
        </p:spPr>
        <p:txBody>
          <a:bodyPr>
            <a:normAutofit fontScale="92500" lnSpcReduction="10000"/>
          </a:bodyPr>
          <a:lstStyle/>
          <a:p>
            <a:pPr>
              <a:buFont typeface="Arial"/>
              <a:buChar char="•"/>
              <a:defRPr/>
            </a:pPr>
            <a:r>
              <a:rPr lang="en-US" sz="3200" dirty="0">
                <a:cs typeface="Arial" pitchFamily="34" charset="0"/>
              </a:rPr>
              <a:t>Intake Call</a:t>
            </a:r>
          </a:p>
          <a:p>
            <a:pPr lvl="1">
              <a:buFont typeface="Arial"/>
              <a:buChar char="–"/>
              <a:defRPr/>
            </a:pPr>
            <a:r>
              <a:rPr lang="en-US" sz="2800" dirty="0">
                <a:cs typeface="Arial" pitchFamily="34" charset="0"/>
              </a:rPr>
              <a:t>8-10 minutes</a:t>
            </a:r>
          </a:p>
          <a:p>
            <a:pPr lvl="1">
              <a:buFont typeface="Arial"/>
              <a:buChar char="–"/>
              <a:defRPr/>
            </a:pPr>
            <a:r>
              <a:rPr lang="en-US" sz="2800" dirty="0">
                <a:cs typeface="Arial" pitchFamily="34" charset="0"/>
              </a:rPr>
              <a:t>Determine needs</a:t>
            </a:r>
          </a:p>
          <a:p>
            <a:pPr lvl="1">
              <a:buFont typeface="Arial"/>
              <a:buChar char="–"/>
              <a:defRPr/>
            </a:pPr>
            <a:endParaRPr lang="en-US" sz="900" dirty="0">
              <a:cs typeface="Arial" pitchFamily="34" charset="0"/>
            </a:endParaRPr>
          </a:p>
          <a:p>
            <a:pPr>
              <a:buFont typeface="Arial"/>
              <a:buChar char="•"/>
              <a:defRPr/>
            </a:pPr>
            <a:r>
              <a:rPr lang="en-US" sz="3200" dirty="0">
                <a:cs typeface="Arial" pitchFamily="34" charset="0"/>
              </a:rPr>
              <a:t>Initial Counseling Call</a:t>
            </a:r>
          </a:p>
          <a:p>
            <a:pPr lvl="1">
              <a:buFont typeface="Arial"/>
              <a:buChar char="–"/>
              <a:defRPr/>
            </a:pPr>
            <a:r>
              <a:rPr lang="en-US" sz="2800" dirty="0">
                <a:cs typeface="Arial" pitchFamily="34" charset="0"/>
              </a:rPr>
              <a:t>25-30 minutes</a:t>
            </a:r>
          </a:p>
          <a:p>
            <a:pPr lvl="1">
              <a:buFont typeface="Arial"/>
              <a:buChar char="–"/>
              <a:defRPr/>
            </a:pPr>
            <a:r>
              <a:rPr lang="en-US" sz="2800" dirty="0">
                <a:cs typeface="Arial" pitchFamily="34" charset="0"/>
              </a:rPr>
              <a:t>Preparation to quit</a:t>
            </a:r>
          </a:p>
          <a:p>
            <a:pPr lvl="1">
              <a:buFont typeface="Arial"/>
              <a:buChar char="–"/>
              <a:defRPr/>
            </a:pPr>
            <a:endParaRPr lang="en-US" sz="900" dirty="0">
              <a:cs typeface="Arial" pitchFamily="34" charset="0"/>
            </a:endParaRPr>
          </a:p>
          <a:p>
            <a:pPr>
              <a:buFont typeface="Arial"/>
              <a:buChar char="•"/>
              <a:defRPr/>
            </a:pPr>
            <a:r>
              <a:rPr lang="en-US" sz="3200" dirty="0">
                <a:cs typeface="Arial" pitchFamily="34" charset="0"/>
              </a:rPr>
              <a:t>Proactive Follow-up Calls</a:t>
            </a:r>
          </a:p>
          <a:p>
            <a:pPr lvl="1">
              <a:buFont typeface="Arial"/>
              <a:buChar char="–"/>
              <a:defRPr/>
            </a:pPr>
            <a:r>
              <a:rPr lang="en-US" sz="2800" dirty="0">
                <a:cs typeface="Arial" pitchFamily="34" charset="0"/>
              </a:rPr>
              <a:t>Up to 4 calls, 5-10 minutes</a:t>
            </a:r>
          </a:p>
          <a:p>
            <a:pPr lvl="1">
              <a:buFont typeface="Arial"/>
              <a:buChar char="–"/>
              <a:defRPr/>
            </a:pPr>
            <a:r>
              <a:rPr lang="en-US" sz="2800" dirty="0">
                <a:cs typeface="Arial" pitchFamily="34" charset="0"/>
              </a:rPr>
              <a:t>Relapse sensitive schedule</a:t>
            </a:r>
          </a:p>
          <a:p>
            <a:pPr lvl="1">
              <a:buFont typeface="Arial"/>
              <a:buChar char="–"/>
              <a:defRPr/>
            </a:pPr>
            <a:r>
              <a:rPr lang="en-US" sz="2800" dirty="0">
                <a:cs typeface="Arial" pitchFamily="34" charset="0"/>
              </a:rPr>
              <a:t>Relapse prevention</a:t>
            </a:r>
          </a:p>
        </p:txBody>
      </p:sp>
    </p:spTree>
    <p:extLst>
      <p:ext uri="{BB962C8B-B14F-4D97-AF65-F5344CB8AC3E}">
        <p14:creationId xmlns:p14="http://schemas.microsoft.com/office/powerpoint/2010/main" val="35016980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left)">
                                      <p:cBhvr>
                                        <p:cTn id="13" dur="500"/>
                                        <p:tgtEl>
                                          <p:spTgt spid="4">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wipe(left)">
                                      <p:cBhvr>
                                        <p:cTn id="18" dur="500"/>
                                        <p:tgtEl>
                                          <p:spTgt spid="4">
                                            <p:txEl>
                                              <p:pRg st="4" end="4"/>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wipe(left)">
                                      <p:cBhvr>
                                        <p:cTn id="21" dur="500"/>
                                        <p:tgtEl>
                                          <p:spTgt spid="4">
                                            <p:txEl>
                                              <p:pRg st="5" end="5"/>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wipe(left)">
                                      <p:cBhvr>
                                        <p:cTn id="24" dur="500"/>
                                        <p:tgtEl>
                                          <p:spTgt spid="4">
                                            <p:txEl>
                                              <p:pRg st="6" end="6"/>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animEffect transition="in" filter="wipe(left)">
                                      <p:cBhvr>
                                        <p:cTn id="29" dur="500"/>
                                        <p:tgtEl>
                                          <p:spTgt spid="4">
                                            <p:txEl>
                                              <p:pRg st="8" end="8"/>
                                            </p:txEl>
                                          </p:spTgt>
                                        </p:tgtEl>
                                      </p:cBhvr>
                                    </p:animEffect>
                                  </p:childTnLst>
                                </p:cTn>
                              </p:par>
                              <p:par>
                                <p:cTn id="30" presetID="22" presetClass="entr" presetSubtype="8" fill="hold" nodeType="withEffect">
                                  <p:stCondLst>
                                    <p:cond delay="0"/>
                                  </p:stCondLst>
                                  <p:childTnLst>
                                    <p:set>
                                      <p:cBhvr>
                                        <p:cTn id="31" dur="1" fill="hold">
                                          <p:stCondLst>
                                            <p:cond delay="0"/>
                                          </p:stCondLst>
                                        </p:cTn>
                                        <p:tgtEl>
                                          <p:spTgt spid="4">
                                            <p:txEl>
                                              <p:pRg st="9" end="9"/>
                                            </p:txEl>
                                          </p:spTgt>
                                        </p:tgtEl>
                                        <p:attrNameLst>
                                          <p:attrName>style.visibility</p:attrName>
                                        </p:attrNameLst>
                                      </p:cBhvr>
                                      <p:to>
                                        <p:strVal val="visible"/>
                                      </p:to>
                                    </p:set>
                                    <p:animEffect transition="in" filter="wipe(left)">
                                      <p:cBhvr>
                                        <p:cTn id="32" dur="500"/>
                                        <p:tgtEl>
                                          <p:spTgt spid="4">
                                            <p:txEl>
                                              <p:pRg st="9" end="9"/>
                                            </p:tx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Effect transition="in" filter="wipe(left)">
                                      <p:cBhvr>
                                        <p:cTn id="35" dur="500"/>
                                        <p:tgtEl>
                                          <p:spTgt spid="4">
                                            <p:txEl>
                                              <p:pRg st="10" end="10"/>
                                            </p:txEl>
                                          </p:spTgt>
                                        </p:tgtEl>
                                      </p:cBhvr>
                                    </p:animEffect>
                                  </p:childTnLst>
                                </p:cTn>
                              </p:par>
                              <p:par>
                                <p:cTn id="36" presetID="22" presetClass="entr" presetSubtype="8" fill="hold" nodeType="withEffect">
                                  <p:stCondLst>
                                    <p:cond delay="0"/>
                                  </p:stCondLst>
                                  <p:childTnLst>
                                    <p:set>
                                      <p:cBhvr>
                                        <p:cTn id="37" dur="1" fill="hold">
                                          <p:stCondLst>
                                            <p:cond delay="0"/>
                                          </p:stCondLst>
                                        </p:cTn>
                                        <p:tgtEl>
                                          <p:spTgt spid="4">
                                            <p:txEl>
                                              <p:pRg st="11" end="11"/>
                                            </p:txEl>
                                          </p:spTgt>
                                        </p:tgtEl>
                                        <p:attrNameLst>
                                          <p:attrName>style.visibility</p:attrName>
                                        </p:attrNameLst>
                                      </p:cBhvr>
                                      <p:to>
                                        <p:strVal val="visible"/>
                                      </p:to>
                                    </p:set>
                                    <p:animEffect transition="in" filter="wipe(left)">
                                      <p:cBhvr>
                                        <p:cTn id="38"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168</TotalTime>
  <Words>1082</Words>
  <Application>Microsoft Office PowerPoint</Application>
  <PresentationFormat>Widescreen</PresentationFormat>
  <Paragraphs>129</Paragraphs>
  <Slides>16</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72</vt:lpstr>
      <vt:lpstr>Aptos</vt:lpstr>
      <vt:lpstr>Aptos Display</vt:lpstr>
      <vt:lpstr>Arial</vt:lpstr>
      <vt:lpstr>Calibri</vt:lpstr>
      <vt:lpstr>Calibri Light</vt:lpstr>
      <vt:lpstr>Segoe UI</vt:lpstr>
      <vt:lpstr>Wingdings</vt:lpstr>
      <vt:lpstr>office theme</vt:lpstr>
      <vt:lpstr>Kick It California UCSD General Internal Medicine Meeting October 2, 2024</vt:lpstr>
      <vt:lpstr>Brief survey</vt:lpstr>
      <vt:lpstr>Objectives</vt:lpstr>
      <vt:lpstr>Seize the Moment</vt:lpstr>
      <vt:lpstr>PowerPoint Presentation</vt:lpstr>
      <vt:lpstr>PowerPoint Presentation</vt:lpstr>
      <vt:lpstr>Populations Served</vt:lpstr>
      <vt:lpstr>Quit Service</vt:lpstr>
      <vt:lpstr>Intervention Protocol</vt:lpstr>
      <vt:lpstr>PowerPoint Presentation</vt:lpstr>
      <vt:lpstr>First Session</vt:lpstr>
      <vt:lpstr>Proactive Follow-up Sessions</vt:lpstr>
      <vt:lpstr>Nicotine Patches FREE, 2-week starter kits delivered to home </vt:lpstr>
      <vt:lpstr>PowerPoint Presentation</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Edi, Rina</cp:lastModifiedBy>
  <cp:revision>57</cp:revision>
  <dcterms:created xsi:type="dcterms:W3CDTF">2024-07-15T19:56:45Z</dcterms:created>
  <dcterms:modified xsi:type="dcterms:W3CDTF">2024-10-01T18:54:38Z</dcterms:modified>
</cp:coreProperties>
</file>